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3" r:id="rId2"/>
    <p:sldId id="297" r:id="rId3"/>
    <p:sldId id="295" r:id="rId4"/>
    <p:sldId id="298" r:id="rId5"/>
    <p:sldId id="299" r:id="rId6"/>
    <p:sldId id="318" r:id="rId7"/>
    <p:sldId id="319" r:id="rId8"/>
    <p:sldId id="301" r:id="rId9"/>
    <p:sldId id="302" r:id="rId10"/>
    <p:sldId id="303" r:id="rId11"/>
    <p:sldId id="304" r:id="rId12"/>
    <p:sldId id="305" r:id="rId13"/>
    <p:sldId id="307" r:id="rId14"/>
    <p:sldId id="306" r:id="rId15"/>
    <p:sldId id="311" r:id="rId16"/>
    <p:sldId id="313" r:id="rId17"/>
    <p:sldId id="314" r:id="rId18"/>
    <p:sldId id="315" r:id="rId19"/>
    <p:sldId id="308" r:id="rId20"/>
    <p:sldId id="310" r:id="rId21"/>
    <p:sldId id="316" r:id="rId22"/>
    <p:sldId id="296" r:id="rId23"/>
    <p:sldId id="320" r:id="rId24"/>
    <p:sldId id="31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15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p:restoredTop sz="86912"/>
  </p:normalViewPr>
  <p:slideViewPr>
    <p:cSldViewPr snapToGrid="0">
      <p:cViewPr varScale="1">
        <p:scale>
          <a:sx n="128" d="100"/>
          <a:sy n="128" d="100"/>
        </p:scale>
        <p:origin x="1592" y="168"/>
      </p:cViewPr>
      <p:guideLst/>
    </p:cSldViewPr>
  </p:slideViewPr>
  <p:outlineViewPr>
    <p:cViewPr>
      <p:scale>
        <a:sx n="100" d="100"/>
        <a:sy n="100"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6FEB6-ED80-024A-98DF-9501660FA0B4}" type="datetimeFigureOut">
              <a:rPr lang="en-US" smtClean="0"/>
              <a:t>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770B2-34DD-8442-AC65-87A3EFFB3F5B}" type="slidenum">
              <a:rPr lang="en-US" smtClean="0"/>
              <a:t>‹#›</a:t>
            </a:fld>
            <a:endParaRPr lang="en-US"/>
          </a:p>
        </p:txBody>
      </p:sp>
    </p:spTree>
    <p:extLst>
      <p:ext uri="{BB962C8B-B14F-4D97-AF65-F5344CB8AC3E}">
        <p14:creationId xmlns:p14="http://schemas.microsoft.com/office/powerpoint/2010/main" val="1773174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topics/engineering/downtim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B770B2-34DD-8442-AC65-87A3EFFB3F5B}" type="slidenum">
              <a:rPr lang="en-US" smtClean="0"/>
              <a:t>1</a:t>
            </a:fld>
            <a:endParaRPr lang="en-US"/>
          </a:p>
        </p:txBody>
      </p:sp>
    </p:spTree>
    <p:extLst>
      <p:ext uri="{BB962C8B-B14F-4D97-AF65-F5344CB8AC3E}">
        <p14:creationId xmlns:p14="http://schemas.microsoft.com/office/powerpoint/2010/main" val="2187671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71F2-5A9D-375C-23C7-37C3E38A2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FC794-C6FD-A6A1-7C7C-211822C56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8B44C-443C-0B1D-35B4-23DDAEBCD47E}"/>
              </a:ext>
            </a:extLst>
          </p:cNvPr>
          <p:cNvSpPr>
            <a:spLocks noGrp="1"/>
          </p:cNvSpPr>
          <p:nvPr>
            <p:ph type="body" idx="1"/>
          </p:nvPr>
        </p:nvSpPr>
        <p:spPr/>
        <p:txBody>
          <a:bodyPr/>
          <a:lstStyle/>
          <a:p>
            <a:r>
              <a:rPr lang="en-US" dirty="0"/>
              <a:t>To insure avoiding overfitting we should use a separate and unseen data for evaluate the model.</a:t>
            </a:r>
          </a:p>
          <a:p>
            <a:r>
              <a:rPr lang="en-US" dirty="0"/>
              <a:t>Cross validation is a way to evaluate our model and to do that we train and test the data for few times on different subset of data.</a:t>
            </a:r>
          </a:p>
        </p:txBody>
      </p:sp>
      <p:sp>
        <p:nvSpPr>
          <p:cNvPr id="4" name="Slide Number Placeholder 3">
            <a:extLst>
              <a:ext uri="{FF2B5EF4-FFF2-40B4-BE49-F238E27FC236}">
                <a16:creationId xmlns:a16="http://schemas.microsoft.com/office/drawing/2014/main" id="{8685AE90-09E5-815B-BE13-13F1C7CF0EF2}"/>
              </a:ext>
            </a:extLst>
          </p:cNvPr>
          <p:cNvSpPr>
            <a:spLocks noGrp="1"/>
          </p:cNvSpPr>
          <p:nvPr>
            <p:ph type="sldNum" sz="quarter" idx="5"/>
          </p:nvPr>
        </p:nvSpPr>
        <p:spPr/>
        <p:txBody>
          <a:bodyPr/>
          <a:lstStyle/>
          <a:p>
            <a:fld id="{09B770B2-34DD-8442-AC65-87A3EFFB3F5B}" type="slidenum">
              <a:rPr lang="en-US" smtClean="0"/>
              <a:t>19</a:t>
            </a:fld>
            <a:endParaRPr lang="en-US"/>
          </a:p>
        </p:txBody>
      </p:sp>
    </p:spTree>
    <p:extLst>
      <p:ext uri="{BB962C8B-B14F-4D97-AF65-F5344CB8AC3E}">
        <p14:creationId xmlns:p14="http://schemas.microsoft.com/office/powerpoint/2010/main" val="172135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CF47E-573A-F3D9-3669-857372442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5B6AA-433A-CE65-8E86-5D46CF8B9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5AAAD-0E52-61AA-5F4D-E27D89DC69C0}"/>
              </a:ext>
            </a:extLst>
          </p:cNvPr>
          <p:cNvSpPr>
            <a:spLocks noGrp="1"/>
          </p:cNvSpPr>
          <p:nvPr>
            <p:ph type="body" idx="1"/>
          </p:nvPr>
        </p:nvSpPr>
        <p:spPr/>
        <p:txBody>
          <a:bodyPr/>
          <a:lstStyle/>
          <a:p>
            <a:r>
              <a:rPr lang="en-US" dirty="0"/>
              <a:t>Here is two common metrics for evaluating performance of regression and forecasting models.</a:t>
            </a:r>
          </a:p>
        </p:txBody>
      </p:sp>
      <p:sp>
        <p:nvSpPr>
          <p:cNvPr id="4" name="Slide Number Placeholder 3">
            <a:extLst>
              <a:ext uri="{FF2B5EF4-FFF2-40B4-BE49-F238E27FC236}">
                <a16:creationId xmlns:a16="http://schemas.microsoft.com/office/drawing/2014/main" id="{55FA9A0B-6C2D-BAEF-2188-6687894CD91F}"/>
              </a:ext>
            </a:extLst>
          </p:cNvPr>
          <p:cNvSpPr>
            <a:spLocks noGrp="1"/>
          </p:cNvSpPr>
          <p:nvPr>
            <p:ph type="sldNum" sz="quarter" idx="5"/>
          </p:nvPr>
        </p:nvSpPr>
        <p:spPr/>
        <p:txBody>
          <a:bodyPr/>
          <a:lstStyle/>
          <a:p>
            <a:fld id="{09B770B2-34DD-8442-AC65-87A3EFFB3F5B}" type="slidenum">
              <a:rPr lang="en-US" smtClean="0"/>
              <a:t>20</a:t>
            </a:fld>
            <a:endParaRPr lang="en-US"/>
          </a:p>
        </p:txBody>
      </p:sp>
    </p:spTree>
    <p:extLst>
      <p:ext uri="{BB962C8B-B14F-4D97-AF65-F5344CB8AC3E}">
        <p14:creationId xmlns:p14="http://schemas.microsoft.com/office/powerpoint/2010/main" val="227776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9B68-0D9B-3346-1B3F-E6CBD77FC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85524-5175-82EE-2C7E-ABDBDA52A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CD52-4F6A-E882-2B2C-422497EE7D7A}"/>
              </a:ext>
            </a:extLst>
          </p:cNvPr>
          <p:cNvSpPr>
            <a:spLocks noGrp="1"/>
          </p:cNvSpPr>
          <p:nvPr>
            <p:ph type="body" idx="1"/>
          </p:nvPr>
        </p:nvSpPr>
        <p:spPr/>
        <p:txBody>
          <a:bodyPr/>
          <a:lstStyle/>
          <a:p>
            <a:r>
              <a:rPr lang="en-US" dirty="0"/>
              <a:t>Here is two common metrics for evaluating performance of regression and forecasting models.</a:t>
            </a:r>
          </a:p>
        </p:txBody>
      </p:sp>
      <p:sp>
        <p:nvSpPr>
          <p:cNvPr id="4" name="Slide Number Placeholder 3">
            <a:extLst>
              <a:ext uri="{FF2B5EF4-FFF2-40B4-BE49-F238E27FC236}">
                <a16:creationId xmlns:a16="http://schemas.microsoft.com/office/drawing/2014/main" id="{3011E20B-424C-6551-573C-98F3248819DF}"/>
              </a:ext>
            </a:extLst>
          </p:cNvPr>
          <p:cNvSpPr>
            <a:spLocks noGrp="1"/>
          </p:cNvSpPr>
          <p:nvPr>
            <p:ph type="sldNum" sz="quarter" idx="5"/>
          </p:nvPr>
        </p:nvSpPr>
        <p:spPr/>
        <p:txBody>
          <a:bodyPr/>
          <a:lstStyle/>
          <a:p>
            <a:fld id="{09B770B2-34DD-8442-AC65-87A3EFFB3F5B}" type="slidenum">
              <a:rPr lang="en-US" smtClean="0"/>
              <a:t>21</a:t>
            </a:fld>
            <a:endParaRPr lang="en-US"/>
          </a:p>
        </p:txBody>
      </p:sp>
    </p:spTree>
    <p:extLst>
      <p:ext uri="{BB962C8B-B14F-4D97-AF65-F5344CB8AC3E}">
        <p14:creationId xmlns:p14="http://schemas.microsoft.com/office/powerpoint/2010/main" val="39202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FB5E4-DAF9-E944-F299-645A05DB5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EEAB9-A27F-9846-E287-3286D5316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56B24-37AE-33A4-CDDA-703919C768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5B7E56-45BB-3D8C-91DF-0816A8BA21C1}"/>
              </a:ext>
            </a:extLst>
          </p:cNvPr>
          <p:cNvSpPr>
            <a:spLocks noGrp="1"/>
          </p:cNvSpPr>
          <p:nvPr>
            <p:ph type="sldNum" sz="quarter" idx="5"/>
          </p:nvPr>
        </p:nvSpPr>
        <p:spPr/>
        <p:txBody>
          <a:bodyPr/>
          <a:lstStyle/>
          <a:p>
            <a:fld id="{09B770B2-34DD-8442-AC65-87A3EFFB3F5B}" type="slidenum">
              <a:rPr lang="en-US" smtClean="0"/>
              <a:t>24</a:t>
            </a:fld>
            <a:endParaRPr lang="en-US"/>
          </a:p>
        </p:txBody>
      </p:sp>
    </p:spTree>
    <p:extLst>
      <p:ext uri="{BB962C8B-B14F-4D97-AF65-F5344CB8AC3E}">
        <p14:creationId xmlns:p14="http://schemas.microsoft.com/office/powerpoint/2010/main" val="3695922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B770B2-34DD-8442-AC65-87A3EFFB3F5B}" type="slidenum">
              <a:rPr lang="en-US" smtClean="0"/>
              <a:t>3</a:t>
            </a:fld>
            <a:endParaRPr lang="en-US"/>
          </a:p>
        </p:txBody>
      </p:sp>
    </p:spTree>
    <p:extLst>
      <p:ext uri="{BB962C8B-B14F-4D97-AF65-F5344CB8AC3E}">
        <p14:creationId xmlns:p14="http://schemas.microsoft.com/office/powerpoint/2010/main" val="115526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B770B2-34DD-8442-AC65-87A3EFFB3F5B}" type="slidenum">
              <a:rPr lang="en-US" smtClean="0"/>
              <a:t>4</a:t>
            </a:fld>
            <a:endParaRPr lang="en-US"/>
          </a:p>
        </p:txBody>
      </p:sp>
    </p:spTree>
    <p:extLst>
      <p:ext uri="{BB962C8B-B14F-4D97-AF65-F5344CB8AC3E}">
        <p14:creationId xmlns:p14="http://schemas.microsoft.com/office/powerpoint/2010/main" val="274770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B770B2-34DD-8442-AC65-87A3EFFB3F5B}" type="slidenum">
              <a:rPr lang="en-US" smtClean="0"/>
              <a:t>12</a:t>
            </a:fld>
            <a:endParaRPr lang="en-US"/>
          </a:p>
        </p:txBody>
      </p:sp>
    </p:spTree>
    <p:extLst>
      <p:ext uri="{BB962C8B-B14F-4D97-AF65-F5344CB8AC3E}">
        <p14:creationId xmlns:p14="http://schemas.microsoft.com/office/powerpoint/2010/main" val="116731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D23C0-2295-3A85-AA50-AF5E9AB5E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D16B7-C373-13BE-48EB-EEE08218D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3DFEE-1C95-2C8D-4C12-6C0A9CE60C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Ok preprocessing includes some steps, the first step is removing outliers and zero values because of </a:t>
            </a:r>
            <a:r>
              <a:rPr lang="en-US" sz="1200" dirty="0" err="1"/>
              <a:t>desease</a:t>
            </a:r>
            <a:r>
              <a:rPr lang="en-US" sz="1200" dirty="0"/>
              <a:t> or technical issues, I found a paper related to anomaly and outlier detection  in </a:t>
            </a:r>
            <a:r>
              <a:rPr lang="en-US" sz="1200" dirty="0" err="1"/>
              <a:t>cattles</a:t>
            </a:r>
            <a:r>
              <a:rPr lang="en-US" sz="1200" dirty="0"/>
              <a:t> that I think it’s very helpful, so they used Time series decomposition and statical approaches like normal distribution for detecting outlier.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series decomposition breaks </a:t>
            </a:r>
            <a:r>
              <a:rPr lang="en-US" sz="1200" dirty="0">
                <a:hlinkClick r:id="rId3" tooltip="Learn more about down time from ScienceDirect's AI-generated Topic Pages"/>
              </a:rPr>
              <a:t>down time</a:t>
            </a:r>
            <a:r>
              <a:rPr lang="en-US" sz="1200" dirty="0"/>
              <a:t> series data into components like trends, seasonality, and residuals,</a:t>
            </a:r>
            <a:endParaRPr lang="en-US" dirty="0"/>
          </a:p>
          <a:p>
            <a:endParaRPr lang="en-US" sz="1200" dirty="0"/>
          </a:p>
          <a:p>
            <a:endParaRPr lang="en-US" sz="1200" dirty="0"/>
          </a:p>
          <a:p>
            <a:r>
              <a:rPr lang="en-US" sz="1200" dirty="0"/>
              <a:t>The nest step is integrating climate data, some other studies didn’t use climate data or just utilized climate data from physical station near the farm while we are going to use </a:t>
            </a:r>
            <a:r>
              <a:rPr lang="en-US" sz="1200" dirty="0" err="1"/>
              <a:t>nasa</a:t>
            </a:r>
            <a:r>
              <a:rPr lang="en-US" sz="1200" dirty="0"/>
              <a:t> power API.</a:t>
            </a:r>
          </a:p>
          <a:p>
            <a:endParaRPr lang="en-US" sz="1200" dirty="0"/>
          </a:p>
          <a:p>
            <a:r>
              <a:rPr lang="en-US" sz="1200" dirty="0"/>
              <a:t>Another one is THI compose that Hassan in his paper in 2025 introduced and compared it to the actual THI and got better results,</a:t>
            </a:r>
          </a:p>
          <a:p>
            <a:endParaRPr lang="en-US" sz="1200" dirty="0"/>
          </a:p>
          <a:p>
            <a:r>
              <a:rPr lang="en-US" sz="1200" dirty="0"/>
              <a:t>And finally in all the time series </a:t>
            </a:r>
            <a:r>
              <a:rPr lang="en-US" sz="1200" dirty="0" err="1"/>
              <a:t>forecastings</a:t>
            </a:r>
            <a:r>
              <a:rPr lang="en-US" sz="1200" dirty="0"/>
              <a:t> Lag feature is an essential feature that capture previous effect on the actual values.</a:t>
            </a:r>
          </a:p>
        </p:txBody>
      </p:sp>
      <p:sp>
        <p:nvSpPr>
          <p:cNvPr id="4" name="Slide Number Placeholder 3">
            <a:extLst>
              <a:ext uri="{FF2B5EF4-FFF2-40B4-BE49-F238E27FC236}">
                <a16:creationId xmlns:a16="http://schemas.microsoft.com/office/drawing/2014/main" id="{3B170FC3-A097-B691-54E2-7E905D4B2A5D}"/>
              </a:ext>
            </a:extLst>
          </p:cNvPr>
          <p:cNvSpPr>
            <a:spLocks noGrp="1"/>
          </p:cNvSpPr>
          <p:nvPr>
            <p:ph type="sldNum" sz="quarter" idx="5"/>
          </p:nvPr>
        </p:nvSpPr>
        <p:spPr/>
        <p:txBody>
          <a:bodyPr/>
          <a:lstStyle/>
          <a:p>
            <a:fld id="{09B770B2-34DD-8442-AC65-87A3EFFB3F5B}" type="slidenum">
              <a:rPr lang="en-US" smtClean="0"/>
              <a:t>13</a:t>
            </a:fld>
            <a:endParaRPr lang="en-US"/>
          </a:p>
        </p:txBody>
      </p:sp>
    </p:spTree>
    <p:extLst>
      <p:ext uri="{BB962C8B-B14F-4D97-AF65-F5344CB8AC3E}">
        <p14:creationId xmlns:p14="http://schemas.microsoft.com/office/powerpoint/2010/main" val="337598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related studies one in Korea and another in Australia  in recent year used individual model for their prediction.</a:t>
            </a:r>
          </a:p>
          <a:p>
            <a:endParaRPr lang="en-US" dirty="0"/>
          </a:p>
          <a:p>
            <a:endParaRPr lang="en-US" dirty="0"/>
          </a:p>
          <a:p>
            <a:r>
              <a:rPr lang="en-US" dirty="0"/>
              <a:t>Also, there is another study that compared global and individual models for timeseries forecasting and the result was LGBM and RNN are out-performed the other models even compared with individual models.</a:t>
            </a:r>
          </a:p>
        </p:txBody>
      </p:sp>
      <p:sp>
        <p:nvSpPr>
          <p:cNvPr id="4" name="Slide Number Placeholder 3"/>
          <p:cNvSpPr>
            <a:spLocks noGrp="1"/>
          </p:cNvSpPr>
          <p:nvPr>
            <p:ph type="sldNum" sz="quarter" idx="5"/>
          </p:nvPr>
        </p:nvSpPr>
        <p:spPr/>
        <p:txBody>
          <a:bodyPr/>
          <a:lstStyle/>
          <a:p>
            <a:fld id="{09B770B2-34DD-8442-AC65-87A3EFFB3F5B}" type="slidenum">
              <a:rPr lang="en-US" smtClean="0"/>
              <a:t>14</a:t>
            </a:fld>
            <a:endParaRPr lang="en-US"/>
          </a:p>
        </p:txBody>
      </p:sp>
    </p:spTree>
    <p:extLst>
      <p:ext uri="{BB962C8B-B14F-4D97-AF65-F5344CB8AC3E}">
        <p14:creationId xmlns:p14="http://schemas.microsoft.com/office/powerpoint/2010/main" val="278245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CE088-572D-B56A-C6CA-BA9DBE18D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381F6-7AE1-F9F4-C190-7EAF88F14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934C1-F9DA-ABF8-A098-8E8E2F24F949}"/>
              </a:ext>
            </a:extLst>
          </p:cNvPr>
          <p:cNvSpPr>
            <a:spLocks noGrp="1"/>
          </p:cNvSpPr>
          <p:nvPr>
            <p:ph type="body" idx="1"/>
          </p:nvPr>
        </p:nvSpPr>
        <p:spPr/>
        <p:txBody>
          <a:bodyPr/>
          <a:lstStyle/>
          <a:p>
            <a:r>
              <a:rPr lang="en-US" dirty="0"/>
              <a:t>There  are 2 related studies one in Korea and another in Australia  in recent year used individual model for their prediction.</a:t>
            </a:r>
          </a:p>
          <a:p>
            <a:endParaRPr lang="en-US" dirty="0"/>
          </a:p>
          <a:p>
            <a:endParaRPr lang="en-US" dirty="0"/>
          </a:p>
          <a:p>
            <a:r>
              <a:rPr lang="en-US" dirty="0"/>
              <a:t>Also, there is another study that compared global and individual models for timeseries forecasting and the result was LGBM and RNN are out-performed the other models even compared with individual models.</a:t>
            </a:r>
          </a:p>
        </p:txBody>
      </p:sp>
      <p:sp>
        <p:nvSpPr>
          <p:cNvPr id="4" name="Slide Number Placeholder 3">
            <a:extLst>
              <a:ext uri="{FF2B5EF4-FFF2-40B4-BE49-F238E27FC236}">
                <a16:creationId xmlns:a16="http://schemas.microsoft.com/office/drawing/2014/main" id="{F8E5F734-5955-DA3D-FC9C-5AA806E5854D}"/>
              </a:ext>
            </a:extLst>
          </p:cNvPr>
          <p:cNvSpPr>
            <a:spLocks noGrp="1"/>
          </p:cNvSpPr>
          <p:nvPr>
            <p:ph type="sldNum" sz="quarter" idx="5"/>
          </p:nvPr>
        </p:nvSpPr>
        <p:spPr/>
        <p:txBody>
          <a:bodyPr/>
          <a:lstStyle/>
          <a:p>
            <a:fld id="{09B770B2-34DD-8442-AC65-87A3EFFB3F5B}" type="slidenum">
              <a:rPr lang="en-US" smtClean="0"/>
              <a:t>15</a:t>
            </a:fld>
            <a:endParaRPr lang="en-US"/>
          </a:p>
        </p:txBody>
      </p:sp>
    </p:spTree>
    <p:extLst>
      <p:ext uri="{BB962C8B-B14F-4D97-AF65-F5344CB8AC3E}">
        <p14:creationId xmlns:p14="http://schemas.microsoft.com/office/powerpoint/2010/main" val="104856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AA66-82FB-B08B-46B2-512956ABC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86805-2BF1-47DE-3B7A-76E3E6A1F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E7D78-1D59-8457-06DB-EAEB5BEE85E5}"/>
              </a:ext>
            </a:extLst>
          </p:cNvPr>
          <p:cNvSpPr>
            <a:spLocks noGrp="1"/>
          </p:cNvSpPr>
          <p:nvPr>
            <p:ph type="body" idx="1"/>
          </p:nvPr>
        </p:nvSpPr>
        <p:spPr/>
        <p:txBody>
          <a:bodyPr/>
          <a:lstStyle/>
          <a:p>
            <a:r>
              <a:rPr lang="en-US" dirty="0"/>
              <a:t>There  are 2 related studies one in Korea and another in Australia  in recent year used individual model for their prediction.</a:t>
            </a:r>
          </a:p>
          <a:p>
            <a:endParaRPr lang="en-US" dirty="0"/>
          </a:p>
          <a:p>
            <a:endParaRPr lang="en-US" dirty="0"/>
          </a:p>
          <a:p>
            <a:r>
              <a:rPr lang="en-US" dirty="0"/>
              <a:t>Also, there is another study that compared global and individual models for timeseries forecasting and the result was LGBM and RNN are out-performed the other models even compared with individual models.</a:t>
            </a:r>
          </a:p>
        </p:txBody>
      </p:sp>
      <p:sp>
        <p:nvSpPr>
          <p:cNvPr id="4" name="Slide Number Placeholder 3">
            <a:extLst>
              <a:ext uri="{FF2B5EF4-FFF2-40B4-BE49-F238E27FC236}">
                <a16:creationId xmlns:a16="http://schemas.microsoft.com/office/drawing/2014/main" id="{71283DD8-4C41-080A-1F40-CBBD83F38D12}"/>
              </a:ext>
            </a:extLst>
          </p:cNvPr>
          <p:cNvSpPr>
            <a:spLocks noGrp="1"/>
          </p:cNvSpPr>
          <p:nvPr>
            <p:ph type="sldNum" sz="quarter" idx="5"/>
          </p:nvPr>
        </p:nvSpPr>
        <p:spPr/>
        <p:txBody>
          <a:bodyPr/>
          <a:lstStyle/>
          <a:p>
            <a:fld id="{09B770B2-34DD-8442-AC65-87A3EFFB3F5B}" type="slidenum">
              <a:rPr lang="en-US" smtClean="0"/>
              <a:t>16</a:t>
            </a:fld>
            <a:endParaRPr lang="en-US"/>
          </a:p>
        </p:txBody>
      </p:sp>
    </p:spTree>
    <p:extLst>
      <p:ext uri="{BB962C8B-B14F-4D97-AF65-F5344CB8AC3E}">
        <p14:creationId xmlns:p14="http://schemas.microsoft.com/office/powerpoint/2010/main" val="195230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8A8D0-E8A2-839D-8BC9-93002255C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8837C-94BA-BA4F-146E-CB6EDFE30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F0076-94F1-2897-E402-A0269A12283E}"/>
              </a:ext>
            </a:extLst>
          </p:cNvPr>
          <p:cNvSpPr>
            <a:spLocks noGrp="1"/>
          </p:cNvSpPr>
          <p:nvPr>
            <p:ph type="body" idx="1"/>
          </p:nvPr>
        </p:nvSpPr>
        <p:spPr/>
        <p:txBody>
          <a:bodyPr/>
          <a:lstStyle/>
          <a:p>
            <a:r>
              <a:rPr lang="en-US" dirty="0"/>
              <a:t>There  are 2 related studies one in Korea and another in Australia  in recent year used individual model for their prediction.</a:t>
            </a:r>
          </a:p>
          <a:p>
            <a:endParaRPr lang="en-US" dirty="0"/>
          </a:p>
          <a:p>
            <a:endParaRPr lang="en-US" dirty="0"/>
          </a:p>
          <a:p>
            <a:r>
              <a:rPr lang="en-US" dirty="0"/>
              <a:t>Also, there is another study that compared global and individual models for timeseries forecasting and the result was LGBM and RNN are out-performed the other models even compared with individual models.</a:t>
            </a:r>
          </a:p>
        </p:txBody>
      </p:sp>
      <p:sp>
        <p:nvSpPr>
          <p:cNvPr id="4" name="Slide Number Placeholder 3">
            <a:extLst>
              <a:ext uri="{FF2B5EF4-FFF2-40B4-BE49-F238E27FC236}">
                <a16:creationId xmlns:a16="http://schemas.microsoft.com/office/drawing/2014/main" id="{60FDB19E-64DD-B619-142D-AA488B6541D7}"/>
              </a:ext>
            </a:extLst>
          </p:cNvPr>
          <p:cNvSpPr>
            <a:spLocks noGrp="1"/>
          </p:cNvSpPr>
          <p:nvPr>
            <p:ph type="sldNum" sz="quarter" idx="5"/>
          </p:nvPr>
        </p:nvSpPr>
        <p:spPr/>
        <p:txBody>
          <a:bodyPr/>
          <a:lstStyle/>
          <a:p>
            <a:fld id="{09B770B2-34DD-8442-AC65-87A3EFFB3F5B}" type="slidenum">
              <a:rPr lang="en-US" smtClean="0"/>
              <a:t>17</a:t>
            </a:fld>
            <a:endParaRPr lang="en-US"/>
          </a:p>
        </p:txBody>
      </p:sp>
    </p:spTree>
    <p:extLst>
      <p:ext uri="{BB962C8B-B14F-4D97-AF65-F5344CB8AC3E}">
        <p14:creationId xmlns:p14="http://schemas.microsoft.com/office/powerpoint/2010/main" val="243462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F729-938E-04F0-BCB2-18B82DCBF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607A96-EB02-AF7F-34E0-786239456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B780F-003D-862E-A374-B265E0000707}"/>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1A41EE01-83FE-B654-9AB5-6911F6D4E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94DBA-4284-1A57-D847-361E5BBFD55B}"/>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258915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DF86-4267-182A-77DD-5D5D88A6E6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7FD070-5455-287B-15F4-DCA92C70CC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C4D886-CC25-865C-52EA-A5CF350F6A71}"/>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53A4415D-61BA-3E29-96F1-48B66D5D6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A16E-49B9-A317-B975-D90C02341464}"/>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691830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0E875-BA3A-6F9A-8383-E485F8386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E1CEBC-F08E-F227-E31D-8EE93AE2D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03443-9A00-A7AF-E749-BF10C3A3F84D}"/>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B32A4AA6-5201-F25B-0C8B-05DD71BC8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09C3A-96F0-ADD0-45C4-7A7C32E2D1B3}"/>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308680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CD50-F3EF-5176-A47A-7501F4885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E9817-6631-0BF8-14FE-A40C242A8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9FE88-CB0B-0F77-2AD4-2DA5B6078FD7}"/>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40902D52-E80D-BFF2-5BF4-516589F20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C4CA7-2000-2342-8D8B-53081A0A54E3}"/>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78105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63FCE-F728-759C-ABE6-6EE1CC8FA2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4D41F6-2626-0CAC-5CF5-C61503A767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FAA172-1841-EC22-4A60-0D2FAE3EB31C}"/>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C847A108-F322-CEDF-CE0C-3C2C73C23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48CF3-1E8E-155D-A4FE-0F2AAF9092C0}"/>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208436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667C-F0F5-9B0C-136A-3D1D90E59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67B89-5B4E-E134-729F-C7B2C98E0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488859-46E0-97E5-9E56-3903295F01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56044-6875-DD44-E98D-8DAD997F6528}"/>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6" name="Footer Placeholder 5">
            <a:extLst>
              <a:ext uri="{FF2B5EF4-FFF2-40B4-BE49-F238E27FC236}">
                <a16:creationId xmlns:a16="http://schemas.microsoft.com/office/drawing/2014/main" id="{379CFC74-1871-526C-5640-2E9E7B0644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DFCBF-7B95-C022-090B-76CB6E9D9A5D}"/>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420539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A935-6A49-ECAB-8E6C-1D654B668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B57213-859A-1726-97F1-AD1BC1AE6A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39B8D7-3350-96F0-D183-1A154AC5A6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B5ABB9-FF2B-593C-40C8-22EB2AEC07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C04451-F984-3AD9-11B7-FE8B3BD00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37A1FD-BB94-0F43-5C1B-7FFD20084723}"/>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8" name="Footer Placeholder 7">
            <a:extLst>
              <a:ext uri="{FF2B5EF4-FFF2-40B4-BE49-F238E27FC236}">
                <a16:creationId xmlns:a16="http://schemas.microsoft.com/office/drawing/2014/main" id="{75390032-B3CA-865B-9BE0-95717E9480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2415CA-780F-7D5A-F202-581359968E87}"/>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3035811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F604-E164-C772-79F5-1E89BEA1E5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93D484-4F94-A027-32CE-A9DCF389F014}"/>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4" name="Footer Placeholder 3">
            <a:extLst>
              <a:ext uri="{FF2B5EF4-FFF2-40B4-BE49-F238E27FC236}">
                <a16:creationId xmlns:a16="http://schemas.microsoft.com/office/drawing/2014/main" id="{C39828BD-8F37-D829-91CE-CBD86EECD2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95D42A-DF9C-B877-57AF-2B0E2A3ECF04}"/>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98836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979DEF-8A2F-18A6-DEF2-C6404BEF5724}"/>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3" name="Footer Placeholder 2">
            <a:extLst>
              <a:ext uri="{FF2B5EF4-FFF2-40B4-BE49-F238E27FC236}">
                <a16:creationId xmlns:a16="http://schemas.microsoft.com/office/drawing/2014/main" id="{6A72975C-FDC5-1DAE-7DAB-237FF28843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03F46-5B83-09FD-E92F-DC77F051432D}"/>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87955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7EF1-6D1B-E15D-388C-EB8EA57509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4EC10-F5FA-AF9E-AA89-846EAA09E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8804F8-C76D-5B72-5BE3-80C100405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57DB4-EADD-F1B9-A7D8-D28EA6D57CCF}"/>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6" name="Footer Placeholder 5">
            <a:extLst>
              <a:ext uri="{FF2B5EF4-FFF2-40B4-BE49-F238E27FC236}">
                <a16:creationId xmlns:a16="http://schemas.microsoft.com/office/drawing/2014/main" id="{7F369C65-FB82-18E9-8DC4-4F2D23FCE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266FF-FD8D-6472-8E78-5EF30619D89A}"/>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165319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0496-20B9-1855-455B-EAB455E38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9911FC-BF8C-81BF-4119-8FB6EB317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B01074-F05B-BD88-ABC8-59DCCF343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57E7C-5724-3D96-82C8-EC95F84D20F4}"/>
              </a:ext>
            </a:extLst>
          </p:cNvPr>
          <p:cNvSpPr>
            <a:spLocks noGrp="1"/>
          </p:cNvSpPr>
          <p:nvPr>
            <p:ph type="dt" sz="half" idx="10"/>
          </p:nvPr>
        </p:nvSpPr>
        <p:spPr/>
        <p:txBody>
          <a:bodyPr/>
          <a:lstStyle/>
          <a:p>
            <a:fld id="{0586965B-D52A-094D-B5E2-79AEB94E123E}" type="datetimeFigureOut">
              <a:rPr lang="en-US" smtClean="0"/>
              <a:t>12/3/25</a:t>
            </a:fld>
            <a:endParaRPr lang="en-US"/>
          </a:p>
        </p:txBody>
      </p:sp>
      <p:sp>
        <p:nvSpPr>
          <p:cNvPr id="6" name="Footer Placeholder 5">
            <a:extLst>
              <a:ext uri="{FF2B5EF4-FFF2-40B4-BE49-F238E27FC236}">
                <a16:creationId xmlns:a16="http://schemas.microsoft.com/office/drawing/2014/main" id="{88457134-CF13-59BE-BF12-045AF92F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7992E-8885-5592-6338-0B1989352FCE}"/>
              </a:ext>
            </a:extLst>
          </p:cNvPr>
          <p:cNvSpPr>
            <a:spLocks noGrp="1"/>
          </p:cNvSpPr>
          <p:nvPr>
            <p:ph type="sldNum" sz="quarter" idx="12"/>
          </p:nvPr>
        </p:nvSpPr>
        <p:spPr/>
        <p:txBody>
          <a:bodyPr/>
          <a:lstStyle/>
          <a:p>
            <a:fld id="{12B54D11-4114-9746-AE57-51143CCC4D67}" type="slidenum">
              <a:rPr lang="en-US" smtClean="0"/>
              <a:t>‹#›</a:t>
            </a:fld>
            <a:endParaRPr lang="en-US"/>
          </a:p>
        </p:txBody>
      </p:sp>
    </p:spTree>
    <p:extLst>
      <p:ext uri="{BB962C8B-B14F-4D97-AF65-F5344CB8AC3E}">
        <p14:creationId xmlns:p14="http://schemas.microsoft.com/office/powerpoint/2010/main" val="379024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8B15D-8146-84B7-3A49-FEC516008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7FBB4-D793-6654-E319-227D2AFD7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0CF70-55A0-FDCB-6689-13CF63C9D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86965B-D52A-094D-B5E2-79AEB94E123E}" type="datetimeFigureOut">
              <a:rPr lang="en-US" smtClean="0"/>
              <a:t>12/3/25</a:t>
            </a:fld>
            <a:endParaRPr lang="en-US"/>
          </a:p>
        </p:txBody>
      </p:sp>
      <p:sp>
        <p:nvSpPr>
          <p:cNvPr id="5" name="Footer Placeholder 4">
            <a:extLst>
              <a:ext uri="{FF2B5EF4-FFF2-40B4-BE49-F238E27FC236}">
                <a16:creationId xmlns:a16="http://schemas.microsoft.com/office/drawing/2014/main" id="{D171297B-CB83-E419-75F6-24F51002D8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CF0735-C555-0523-EA75-E77225871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B54D11-4114-9746-AE57-51143CCC4D67}" type="slidenum">
              <a:rPr lang="en-US" smtClean="0"/>
              <a:t>‹#›</a:t>
            </a:fld>
            <a:endParaRPr lang="en-US"/>
          </a:p>
        </p:txBody>
      </p:sp>
    </p:spTree>
    <p:extLst>
      <p:ext uri="{BB962C8B-B14F-4D97-AF65-F5344CB8AC3E}">
        <p14:creationId xmlns:p14="http://schemas.microsoft.com/office/powerpoint/2010/main" val="439765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4.gif"/><Relationship Id="rId12"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5.png"/><Relationship Id="rId9" Type="http://schemas.microsoft.com/office/2007/relationships/hdphoto" Target="../media/hdphoto1.wdp"/><Relationship Id="rId1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4.gif"/><Relationship Id="rId12"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5.png"/><Relationship Id="rId9" Type="http://schemas.microsoft.com/office/2007/relationships/hdphoto" Target="../media/hdphoto1.wdp"/><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4.gif"/><Relationship Id="rId12"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5.png"/><Relationship Id="rId9" Type="http://schemas.microsoft.com/office/2007/relationships/hdphoto" Target="../media/hdphoto1.wdp"/><Relationship Id="rId14" Type="http://schemas.microsoft.com/office/2007/relationships/hdphoto" Target="../media/hdphoto4.wdp"/></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4.gif"/><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5.png"/><Relationship Id="rId9" Type="http://schemas.microsoft.com/office/2007/relationships/hdphoto" Target="../media/hdphoto1.wdp"/><Relationship Id="rId1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hyperlink" Target="https://www.researchgate.net/figure/Classical-k-fold-cross-validation-vs-time-series-split-cross-validation_fig1_3558897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doi.org/10.1017/S175173111000090X"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16/j.compag.2024.109698" TargetMode="External"/><Relationship Id="rId13" Type="http://schemas.openxmlformats.org/officeDocument/2006/relationships/image" Target="../media/image2.png"/><Relationship Id="rId3" Type="http://schemas.openxmlformats.org/officeDocument/2006/relationships/hyperlink" Target="http://doi.org/10.1017/S175173111000090X" TargetMode="External"/><Relationship Id="rId7" Type="http://schemas.openxmlformats.org/officeDocument/2006/relationships/hyperlink" Target="https://doi.org/10.1016/j.biosystemseng.2022.02.013" TargetMode="External"/><Relationship Id="rId12" Type="http://schemas.openxmlformats.org/officeDocument/2006/relationships/hyperlink" Target="https://doi-org.ezproxy.biblio.polito.it/10.1080/01621459.2018.1448825" TargetMode="External"/><Relationship Id="rId2" Type="http://schemas.openxmlformats.org/officeDocument/2006/relationships/image" Target="../media/image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otexts.com/fpp3/" TargetMode="External"/><Relationship Id="rId11" Type="http://schemas.openxmlformats.org/officeDocument/2006/relationships/hyperlink" Target="https://doi.org/10.1016/j.csda.2011.03.006" TargetMode="External"/><Relationship Id="rId5" Type="http://schemas.openxmlformats.org/officeDocument/2006/relationships/hyperlink" Target="https://www.sciencedirect.com/science/article/pii/S0022030225008239" TargetMode="External"/><Relationship Id="rId15" Type="http://schemas.openxmlformats.org/officeDocument/2006/relationships/image" Target="../media/image4.gif"/><Relationship Id="rId10" Type="http://schemas.openxmlformats.org/officeDocument/2006/relationships/hyperlink" Target="https://doi.org/10.1016/j.jafr.2024.101021" TargetMode="External"/><Relationship Id="rId4" Type="http://schemas.openxmlformats.org/officeDocument/2006/relationships/hyperlink" Target="http://doi.org/10.14202/vetworld.2016.235-244" TargetMode="External"/><Relationship Id="rId9" Type="http://schemas.openxmlformats.org/officeDocument/2006/relationships/hyperlink" Target="https://doi.org/10.1016/j.patcog.2021.108441" TargetMode="External"/><Relationship Id="rId1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oi-org.ezproxy.biblio.polito.it/10.1080/01605682.2025.2566323" TargetMode="External"/><Relationship Id="rId7"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oi.org/10.3390/electronics1417351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25A5E-C00F-DBCE-AA2C-37CBB8AC225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C82520A-28BB-D839-612D-309F682F63C5}"/>
              </a:ext>
            </a:extLst>
          </p:cNvPr>
          <p:cNvPicPr>
            <a:picLocks/>
          </p:cNvPicPr>
          <p:nvPr/>
        </p:nvPicPr>
        <p:blipFill>
          <a:blip r:embed="rId3"/>
          <a:stretch>
            <a:fillRect/>
          </a:stretch>
        </p:blipFill>
        <p:spPr>
          <a:xfrm>
            <a:off x="-21266" y="4580707"/>
            <a:ext cx="12308114" cy="2944043"/>
          </a:xfrm>
          <a:prstGeom prst="rect">
            <a:avLst/>
          </a:prstGeom>
        </p:spPr>
      </p:pic>
      <p:pic>
        <p:nvPicPr>
          <p:cNvPr id="4" name="Picture 3">
            <a:extLst>
              <a:ext uri="{FF2B5EF4-FFF2-40B4-BE49-F238E27FC236}">
                <a16:creationId xmlns:a16="http://schemas.microsoft.com/office/drawing/2014/main" id="{2AA30057-C20A-6EA2-EFFF-0368F25894B7}"/>
              </a:ext>
            </a:extLst>
          </p:cNvPr>
          <p:cNvPicPr>
            <a:picLocks/>
          </p:cNvPicPr>
          <p:nvPr/>
        </p:nvPicPr>
        <p:blipFill>
          <a:blip r:embed="rId3"/>
          <a:stretch>
            <a:fillRect/>
          </a:stretch>
        </p:blipFill>
        <p:spPr>
          <a:xfrm>
            <a:off x="-58056" y="-115209"/>
            <a:ext cx="12308114" cy="2944043"/>
          </a:xfrm>
          <a:prstGeom prst="rect">
            <a:avLst/>
          </a:prstGeom>
        </p:spPr>
      </p:pic>
      <p:pic>
        <p:nvPicPr>
          <p:cNvPr id="1028" name="Picture 4" descr="Home – Planet">
            <a:extLst>
              <a:ext uri="{FF2B5EF4-FFF2-40B4-BE49-F238E27FC236}">
                <a16:creationId xmlns:a16="http://schemas.microsoft.com/office/drawing/2014/main" id="{219BD3E3-E4EE-BFC8-34D4-54C5C984A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30" y="288828"/>
            <a:ext cx="4939115" cy="21672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D05F62-265F-7BC0-6619-BE423B0B23F8}"/>
              </a:ext>
            </a:extLst>
          </p:cNvPr>
          <p:cNvSpPr txBox="1"/>
          <p:nvPr/>
        </p:nvSpPr>
        <p:spPr>
          <a:xfrm>
            <a:off x="1401147" y="3072906"/>
            <a:ext cx="9389706" cy="1200329"/>
          </a:xfrm>
          <a:prstGeom prst="rect">
            <a:avLst/>
          </a:prstGeom>
          <a:noFill/>
        </p:spPr>
        <p:txBody>
          <a:bodyPr wrap="square" rtlCol="0" anchor="ctr" anchorCtr="0">
            <a:spAutoFit/>
          </a:bodyPr>
          <a:lstStyle/>
          <a:p>
            <a:pPr algn="ctr"/>
            <a:r>
              <a:rPr lang="en-US" sz="3600" b="1" dirty="0">
                <a:solidFill>
                  <a:srgbClr val="1B415D"/>
                </a:solidFill>
              </a:rPr>
              <a:t>Predictive Analytics of Climate Stress Impact on the Italian Mediterranean Buffalo</a:t>
            </a:r>
          </a:p>
        </p:txBody>
      </p:sp>
      <p:grpSp>
        <p:nvGrpSpPr>
          <p:cNvPr id="9" name="Group 8">
            <a:extLst>
              <a:ext uri="{FF2B5EF4-FFF2-40B4-BE49-F238E27FC236}">
                <a16:creationId xmlns:a16="http://schemas.microsoft.com/office/drawing/2014/main" id="{E7906653-7522-0033-4075-D9518EB2022C}"/>
              </a:ext>
            </a:extLst>
          </p:cNvPr>
          <p:cNvGrpSpPr/>
          <p:nvPr/>
        </p:nvGrpSpPr>
        <p:grpSpPr>
          <a:xfrm>
            <a:off x="6076930" y="399008"/>
            <a:ext cx="6115070" cy="1882835"/>
            <a:chOff x="6076930" y="399008"/>
            <a:chExt cx="6115070" cy="1882835"/>
          </a:xfrm>
        </p:grpSpPr>
        <p:pic>
          <p:nvPicPr>
            <p:cNvPr id="1026" name="Picture 2" descr="Logo Università di Napoli Federico II">
              <a:extLst>
                <a:ext uri="{FF2B5EF4-FFF2-40B4-BE49-F238E27FC236}">
                  <a16:creationId xmlns:a16="http://schemas.microsoft.com/office/drawing/2014/main" id="{9C96A904-2FD8-37C5-3349-37D314665E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 Degree | International Relations | Italia">
              <a:extLst>
                <a:ext uri="{FF2B5EF4-FFF2-40B4-BE49-F238E27FC236}">
                  <a16:creationId xmlns:a16="http://schemas.microsoft.com/office/drawing/2014/main" id="{92CF128D-EE59-AA3C-19A1-070B36BB2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310A7351-3808-0317-0AFF-1A4171E49507}"/>
              </a:ext>
            </a:extLst>
          </p:cNvPr>
          <p:cNvSpPr txBox="1"/>
          <p:nvPr/>
        </p:nvSpPr>
        <p:spPr>
          <a:xfrm>
            <a:off x="0" y="4980202"/>
            <a:ext cx="3009900" cy="1147045"/>
          </a:xfrm>
          <a:prstGeom prst="rect">
            <a:avLst/>
          </a:prstGeom>
          <a:noFill/>
        </p:spPr>
        <p:txBody>
          <a:bodyPr wrap="square">
            <a:spAutoFit/>
          </a:bodyPr>
          <a:lstStyle/>
          <a:p>
            <a:pPr>
              <a:lnSpc>
                <a:spcPct val="150000"/>
              </a:lnSpc>
              <a:buNone/>
            </a:pPr>
            <a:r>
              <a:rPr lang="en-US" sz="2400" b="1" dirty="0"/>
              <a:t>Presented by</a:t>
            </a:r>
          </a:p>
          <a:p>
            <a:pPr>
              <a:lnSpc>
                <a:spcPct val="150000"/>
              </a:lnSpc>
              <a:buNone/>
            </a:pPr>
            <a:r>
              <a:rPr lang="en-US" sz="2400" b="1" dirty="0">
                <a:solidFill>
                  <a:schemeClr val="bg1"/>
                </a:solidFill>
              </a:rPr>
              <a:t>Mohammad Sheikh</a:t>
            </a:r>
          </a:p>
        </p:txBody>
      </p:sp>
      <p:sp>
        <p:nvSpPr>
          <p:cNvPr id="11" name="TextBox 10">
            <a:extLst>
              <a:ext uri="{FF2B5EF4-FFF2-40B4-BE49-F238E27FC236}">
                <a16:creationId xmlns:a16="http://schemas.microsoft.com/office/drawing/2014/main" id="{4FCCF7FD-6300-7BF6-3B18-9934482847DB}"/>
              </a:ext>
            </a:extLst>
          </p:cNvPr>
          <p:cNvSpPr txBox="1"/>
          <p:nvPr/>
        </p:nvSpPr>
        <p:spPr>
          <a:xfrm>
            <a:off x="9090502" y="4980202"/>
            <a:ext cx="3101498" cy="1701043"/>
          </a:xfrm>
          <a:prstGeom prst="rect">
            <a:avLst/>
          </a:prstGeom>
          <a:noFill/>
        </p:spPr>
        <p:txBody>
          <a:bodyPr wrap="square">
            <a:spAutoFit/>
          </a:bodyPr>
          <a:lstStyle/>
          <a:p>
            <a:pPr algn="r">
              <a:lnSpc>
                <a:spcPct val="150000"/>
              </a:lnSpc>
              <a:buNone/>
            </a:pPr>
            <a:r>
              <a:rPr lang="en-US" sz="2400" b="1" dirty="0"/>
              <a:t>Supervisors</a:t>
            </a:r>
          </a:p>
          <a:p>
            <a:pPr algn="r">
              <a:lnSpc>
                <a:spcPct val="150000"/>
              </a:lnSpc>
              <a:buNone/>
            </a:pPr>
            <a:r>
              <a:rPr lang="en-US" sz="2400" b="1" dirty="0">
                <a:solidFill>
                  <a:schemeClr val="bg1"/>
                </a:solidFill>
              </a:rPr>
              <a:t>Dr. Luca </a:t>
            </a:r>
            <a:r>
              <a:rPr lang="en-US" sz="2400" b="1" dirty="0" err="1">
                <a:solidFill>
                  <a:schemeClr val="bg1"/>
                </a:solidFill>
              </a:rPr>
              <a:t>Barbierato</a:t>
            </a:r>
            <a:endParaRPr lang="en-US" sz="2400" b="1" dirty="0">
              <a:solidFill>
                <a:schemeClr val="bg1"/>
              </a:solidFill>
            </a:endParaRPr>
          </a:p>
          <a:p>
            <a:pPr algn="r">
              <a:lnSpc>
                <a:spcPct val="150000"/>
              </a:lnSpc>
              <a:buNone/>
            </a:pPr>
            <a:r>
              <a:rPr lang="en-US" sz="2400" b="1" dirty="0">
                <a:solidFill>
                  <a:schemeClr val="bg1"/>
                </a:solidFill>
              </a:rPr>
              <a:t>Dr. Matteo </a:t>
            </a:r>
            <a:r>
              <a:rPr lang="en-US" sz="2400" b="1" dirty="0" err="1">
                <a:solidFill>
                  <a:schemeClr val="bg1"/>
                </a:solidFill>
              </a:rPr>
              <a:t>Santinello</a:t>
            </a:r>
            <a:endParaRPr lang="en-US" sz="2400" b="1" dirty="0">
              <a:solidFill>
                <a:schemeClr val="bg1"/>
              </a:solidFill>
            </a:endParaRPr>
          </a:p>
        </p:txBody>
      </p:sp>
      <p:sp>
        <p:nvSpPr>
          <p:cNvPr id="13" name="TextBox 12">
            <a:extLst>
              <a:ext uri="{FF2B5EF4-FFF2-40B4-BE49-F238E27FC236}">
                <a16:creationId xmlns:a16="http://schemas.microsoft.com/office/drawing/2014/main" id="{228D3CBF-BF82-A425-C1F2-F60388EF1E2E}"/>
              </a:ext>
            </a:extLst>
          </p:cNvPr>
          <p:cNvSpPr txBox="1"/>
          <p:nvPr/>
        </p:nvSpPr>
        <p:spPr>
          <a:xfrm>
            <a:off x="4999036" y="6488668"/>
            <a:ext cx="2193925" cy="369332"/>
          </a:xfrm>
          <a:prstGeom prst="rect">
            <a:avLst/>
          </a:prstGeom>
          <a:noFill/>
        </p:spPr>
        <p:txBody>
          <a:bodyPr wrap="square">
            <a:spAutoFit/>
          </a:bodyPr>
          <a:lstStyle/>
          <a:p>
            <a:pPr>
              <a:buNone/>
            </a:pPr>
            <a:r>
              <a:rPr lang="en-US" sz="1800" b="1" dirty="0">
                <a:solidFill>
                  <a:schemeClr val="bg1"/>
                </a:solidFill>
              </a:rPr>
              <a:t>November 2025</a:t>
            </a:r>
          </a:p>
        </p:txBody>
      </p:sp>
      <p:sp>
        <p:nvSpPr>
          <p:cNvPr id="6" name="TextBox 5">
            <a:extLst>
              <a:ext uri="{FF2B5EF4-FFF2-40B4-BE49-F238E27FC236}">
                <a16:creationId xmlns:a16="http://schemas.microsoft.com/office/drawing/2014/main" id="{2B03A181-17C6-A9F6-6761-60542B682E0B}"/>
              </a:ext>
            </a:extLst>
          </p:cNvPr>
          <p:cNvSpPr txBox="1"/>
          <p:nvPr/>
        </p:nvSpPr>
        <p:spPr>
          <a:xfrm>
            <a:off x="1474500" y="8090427"/>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2" name="Picture 2" descr="Predict PNG Transparent Images Free Download | Vector Files | Pngtree">
            <a:extLst>
              <a:ext uri="{FF2B5EF4-FFF2-40B4-BE49-F238E27FC236}">
                <a16:creationId xmlns:a16="http://schemas.microsoft.com/office/drawing/2014/main" id="{BAA2E7DB-6018-BB19-29B3-1CA25FCE8B02}"/>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51" y="6795409"/>
            <a:ext cx="2024360" cy="20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0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6B3E0-F09F-7ABE-1CA5-431F07BCA7C6}"/>
            </a:ext>
          </a:extLst>
        </p:cNvPr>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71722C8-01CC-69C6-633A-6F143271F5AE}"/>
              </a:ext>
            </a:extLst>
          </p:cNvPr>
          <p:cNvGraphicFramePr>
            <a:graphicFrameLocks noGrp="1"/>
          </p:cNvGraphicFramePr>
          <p:nvPr>
            <p:extLst>
              <p:ext uri="{D42A27DB-BD31-4B8C-83A1-F6EECF244321}">
                <p14:modId xmlns:p14="http://schemas.microsoft.com/office/powerpoint/2010/main" val="1560666854"/>
              </p:ext>
            </p:extLst>
          </p:nvPr>
        </p:nvGraphicFramePr>
        <p:xfrm>
          <a:off x="1417938" y="3736948"/>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5</a:t>
                      </a:r>
                    </a:p>
                  </a:txBody>
                  <a:tcPr/>
                </a:tc>
                <a:tc>
                  <a:txBody>
                    <a:bodyPr/>
                    <a:lstStyle/>
                    <a:p>
                      <a:pPr algn="ctr"/>
                      <a:r>
                        <a:rPr lang="en-US" sz="1400" dirty="0"/>
                        <a:t>20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pic>
        <p:nvPicPr>
          <p:cNvPr id="5" name="Picture 4">
            <a:extLst>
              <a:ext uri="{FF2B5EF4-FFF2-40B4-BE49-F238E27FC236}">
                <a16:creationId xmlns:a16="http://schemas.microsoft.com/office/drawing/2014/main" id="{31D8B228-2369-3231-E840-F7B9E56BA45B}"/>
              </a:ext>
            </a:extLst>
          </p:cNvPr>
          <p:cNvPicPr>
            <a:picLocks/>
          </p:cNvPicPr>
          <p:nvPr/>
        </p:nvPicPr>
        <p:blipFill>
          <a:blip r:embed="rId2"/>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ED891685-A93F-6192-3789-C5A62D8C059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CE43E4-9B9E-FC1B-46C5-9CF171C13BBC}"/>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26560006-C828-DACA-5C17-B6FA34E68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2D041334-0D81-E56E-95F6-BAE85A76D7BB}"/>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A2F5B088-7F21-D152-BED0-2FF1B8FF2D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6A10CFBA-C706-5D08-FBA4-6D6AF274C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8EF350FA-97CF-7F2B-CD57-B93F03BF2CCA}"/>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graphicFrame>
        <p:nvGraphicFramePr>
          <p:cNvPr id="2" name="Table 1">
            <a:extLst>
              <a:ext uri="{FF2B5EF4-FFF2-40B4-BE49-F238E27FC236}">
                <a16:creationId xmlns:a16="http://schemas.microsoft.com/office/drawing/2014/main" id="{D0584D7A-E53A-C410-B8C2-3653F685DF88}"/>
              </a:ext>
            </a:extLst>
          </p:cNvPr>
          <p:cNvGraphicFramePr>
            <a:graphicFrameLocks noGrp="1"/>
          </p:cNvGraphicFramePr>
          <p:nvPr>
            <p:extLst>
              <p:ext uri="{D42A27DB-BD31-4B8C-83A1-F6EECF244321}">
                <p14:modId xmlns:p14="http://schemas.microsoft.com/office/powerpoint/2010/main" val="3324698420"/>
              </p:ext>
            </p:extLst>
          </p:nvPr>
        </p:nvGraphicFramePr>
        <p:xfrm>
          <a:off x="1428800" y="1768038"/>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err="1"/>
                        <a:t>Animal_ID</a:t>
                      </a:r>
                      <a:endParaRPr lang="en-US" sz="1400" dirty="0"/>
                    </a:p>
                  </a:txBody>
                  <a:tcPr/>
                </a:tc>
                <a:tc>
                  <a:txBody>
                    <a:bodyPr/>
                    <a:lstStyle/>
                    <a:p>
                      <a:pPr algn="ctr"/>
                      <a:r>
                        <a:rPr lang="en-US" sz="1400" dirty="0" err="1"/>
                        <a:t>Farm_ID</a:t>
                      </a:r>
                      <a:endParaRPr lang="en-US" sz="1400" dirty="0"/>
                    </a:p>
                  </a:txBody>
                  <a:tcPr/>
                </a:tc>
                <a:tc>
                  <a:txBody>
                    <a:bodyPr/>
                    <a:lstStyle/>
                    <a:p>
                      <a:pPr algn="ctr"/>
                      <a:r>
                        <a:rPr lang="en-US" sz="1400" dirty="0"/>
                        <a:t>Date</a:t>
                      </a:r>
                    </a:p>
                  </a:txBody>
                  <a:tcPr/>
                </a:tc>
                <a:tc>
                  <a:txBody>
                    <a:bodyPr/>
                    <a:lstStyle/>
                    <a:p>
                      <a:pPr algn="ctr"/>
                      <a:r>
                        <a:rPr lang="en-US" sz="1400" dirty="0"/>
                        <a:t>Age</a:t>
                      </a:r>
                    </a:p>
                  </a:txBody>
                  <a:tcPr/>
                </a:tc>
                <a:tc>
                  <a:txBody>
                    <a:bodyPr/>
                    <a:lstStyle/>
                    <a:p>
                      <a:pPr algn="ctr"/>
                      <a:r>
                        <a:rPr lang="en-US" sz="1400" dirty="0"/>
                        <a:t>MILK</a:t>
                      </a:r>
                    </a:p>
                  </a:txBody>
                  <a:tcPr/>
                </a:tc>
                <a:tc>
                  <a:txBody>
                    <a:bodyPr/>
                    <a:lstStyle/>
                    <a:p>
                      <a:pPr algn="ctr"/>
                      <a:r>
                        <a:rPr lang="en-US" sz="1400" dirty="0"/>
                        <a:t>DIM</a:t>
                      </a:r>
                    </a:p>
                  </a:txBody>
                  <a:tcPr/>
                </a:tc>
                <a:tc>
                  <a:txBody>
                    <a:bodyPr/>
                    <a:lstStyle/>
                    <a:p>
                      <a:pPr algn="ctr"/>
                      <a:r>
                        <a:rPr lang="en-US" sz="1400" dirty="0"/>
                        <a:t>Protein</a:t>
                      </a:r>
                    </a:p>
                  </a:txBody>
                  <a:tcPr/>
                </a:tc>
                <a:tc>
                  <a:txBody>
                    <a:bodyPr/>
                    <a:lstStyle/>
                    <a:p>
                      <a:pPr algn="ctr"/>
                      <a:r>
                        <a:rPr lang="en-US" sz="1400" dirty="0"/>
                        <a:t>Fat</a:t>
                      </a:r>
                    </a:p>
                  </a:txBody>
                  <a:tcPr/>
                </a:tc>
                <a:tc>
                  <a:txBody>
                    <a:bodyPr/>
                    <a:lstStyle/>
                    <a:p>
                      <a:pPr algn="ctr"/>
                      <a:r>
                        <a:rPr lang="en-US" sz="1400" dirty="0"/>
                        <a:t>SCC</a:t>
                      </a:r>
                    </a:p>
                  </a:txBody>
                  <a:tcPr/>
                </a:tc>
                <a:extLst>
                  <a:ext uri="{0D108BD9-81ED-4DB2-BD59-A6C34878D82A}">
                    <a16:rowId xmlns:a16="http://schemas.microsoft.com/office/drawing/2014/main" val="4040833211"/>
                  </a:ext>
                </a:extLst>
              </a:tr>
            </a:tbl>
          </a:graphicData>
        </a:graphic>
      </p:graphicFrame>
      <p:graphicFrame>
        <p:nvGraphicFramePr>
          <p:cNvPr id="3" name="Table 2">
            <a:extLst>
              <a:ext uri="{FF2B5EF4-FFF2-40B4-BE49-F238E27FC236}">
                <a16:creationId xmlns:a16="http://schemas.microsoft.com/office/drawing/2014/main" id="{0E73EB17-9AD2-B8E4-0E0D-3126C5123910}"/>
              </a:ext>
            </a:extLst>
          </p:cNvPr>
          <p:cNvGraphicFramePr>
            <a:graphicFrameLocks noGrp="1"/>
          </p:cNvGraphicFramePr>
          <p:nvPr>
            <p:extLst>
              <p:ext uri="{D42A27DB-BD31-4B8C-83A1-F6EECF244321}">
                <p14:modId xmlns:p14="http://schemas.microsoft.com/office/powerpoint/2010/main" val="537506150"/>
              </p:ext>
            </p:extLst>
          </p:nvPr>
        </p:nvGraphicFramePr>
        <p:xfrm>
          <a:off x="1428799" y="2136828"/>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4</a:t>
                      </a:r>
                    </a:p>
                  </a:txBody>
                  <a:tcPr/>
                </a:tc>
                <a:tc>
                  <a:txBody>
                    <a:bodyPr/>
                    <a:lstStyle/>
                    <a:p>
                      <a:pPr algn="ctr"/>
                      <a:r>
                        <a:rPr lang="en-US" sz="1400" dirty="0"/>
                        <a:t>20 Kg</a:t>
                      </a:r>
                    </a:p>
                  </a:txBody>
                  <a:tcPr/>
                </a:tc>
                <a:tc>
                  <a:txBody>
                    <a:bodyPr/>
                    <a:lstStyle/>
                    <a:p>
                      <a:pPr algn="ctr"/>
                      <a:r>
                        <a:rPr lang="en-US" sz="1400" dirty="0"/>
                        <a:t>154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4" name="Table 3">
            <a:extLst>
              <a:ext uri="{FF2B5EF4-FFF2-40B4-BE49-F238E27FC236}">
                <a16:creationId xmlns:a16="http://schemas.microsoft.com/office/drawing/2014/main" id="{81984DF2-C5DB-ACA6-95D0-BBF147BC9C0C}"/>
              </a:ext>
            </a:extLst>
          </p:cNvPr>
          <p:cNvGraphicFramePr>
            <a:graphicFrameLocks noGrp="1"/>
          </p:cNvGraphicFramePr>
          <p:nvPr>
            <p:extLst>
              <p:ext uri="{D42A27DB-BD31-4B8C-83A1-F6EECF244321}">
                <p14:modId xmlns:p14="http://schemas.microsoft.com/office/powerpoint/2010/main" val="292062621"/>
              </p:ext>
            </p:extLst>
          </p:nvPr>
        </p:nvGraphicFramePr>
        <p:xfrm>
          <a:off x="1428799" y="4919299"/>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6</a:t>
                      </a:r>
                    </a:p>
                  </a:txBody>
                  <a:tcPr/>
                </a:tc>
                <a:tc>
                  <a:txBody>
                    <a:bodyPr/>
                    <a:lstStyle/>
                    <a:p>
                      <a:pPr algn="ctr"/>
                      <a:r>
                        <a:rPr lang="en-US" sz="1400" dirty="0"/>
                        <a:t>35 Kg</a:t>
                      </a:r>
                    </a:p>
                  </a:txBody>
                  <a:tcPr/>
                </a:tc>
                <a:tc>
                  <a:txBody>
                    <a:bodyPr/>
                    <a:lstStyle/>
                    <a:p>
                      <a:pPr algn="ctr"/>
                      <a:r>
                        <a:rPr lang="en-US" sz="1400" dirty="0"/>
                        <a:t>114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7" name="Table 6">
            <a:extLst>
              <a:ext uri="{FF2B5EF4-FFF2-40B4-BE49-F238E27FC236}">
                <a16:creationId xmlns:a16="http://schemas.microsoft.com/office/drawing/2014/main" id="{05501705-38B1-6E70-7A31-7CDF16197FB0}"/>
              </a:ext>
            </a:extLst>
          </p:cNvPr>
          <p:cNvGraphicFramePr>
            <a:graphicFrameLocks noGrp="1"/>
          </p:cNvGraphicFramePr>
          <p:nvPr>
            <p:extLst>
              <p:ext uri="{D42A27DB-BD31-4B8C-83A1-F6EECF244321}">
                <p14:modId xmlns:p14="http://schemas.microsoft.com/office/powerpoint/2010/main" val="3521579577"/>
              </p:ext>
            </p:extLst>
          </p:nvPr>
        </p:nvGraphicFramePr>
        <p:xfrm>
          <a:off x="1417937" y="4100695"/>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5</a:t>
                      </a:r>
                    </a:p>
                  </a:txBody>
                  <a:tcPr/>
                </a:tc>
                <a:tc>
                  <a:txBody>
                    <a:bodyPr/>
                    <a:lstStyle/>
                    <a:p>
                      <a:pPr algn="ctr"/>
                      <a:r>
                        <a:rPr lang="en-US" sz="1400" dirty="0"/>
                        <a:t>15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8" name="Table 7">
            <a:extLst>
              <a:ext uri="{FF2B5EF4-FFF2-40B4-BE49-F238E27FC236}">
                <a16:creationId xmlns:a16="http://schemas.microsoft.com/office/drawing/2014/main" id="{1A096C84-E28D-F837-9340-FFBD9B499598}"/>
              </a:ext>
            </a:extLst>
          </p:cNvPr>
          <p:cNvGraphicFramePr>
            <a:graphicFrameLocks noGrp="1"/>
          </p:cNvGraphicFramePr>
          <p:nvPr>
            <p:extLst>
              <p:ext uri="{D42A27DB-BD31-4B8C-83A1-F6EECF244321}">
                <p14:modId xmlns:p14="http://schemas.microsoft.com/office/powerpoint/2010/main" val="2609894480"/>
              </p:ext>
            </p:extLst>
          </p:nvPr>
        </p:nvGraphicFramePr>
        <p:xfrm>
          <a:off x="1428799" y="2937354"/>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7</a:t>
                      </a:r>
                    </a:p>
                  </a:txBody>
                  <a:tcPr/>
                </a:tc>
                <a:tc>
                  <a:txBody>
                    <a:bodyPr/>
                    <a:lstStyle/>
                    <a:p>
                      <a:pPr algn="ctr"/>
                      <a:r>
                        <a:rPr lang="en-US" sz="1400" dirty="0"/>
                        <a:t>30 Kg</a:t>
                      </a:r>
                    </a:p>
                  </a:txBody>
                  <a:tcPr/>
                </a:tc>
                <a:tc>
                  <a:txBody>
                    <a:bodyPr/>
                    <a:lstStyle/>
                    <a:p>
                      <a:pPr algn="ctr"/>
                      <a:r>
                        <a:rPr lang="en-US" sz="1400" dirty="0"/>
                        <a:t>94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6" name="Table 15">
            <a:extLst>
              <a:ext uri="{FF2B5EF4-FFF2-40B4-BE49-F238E27FC236}">
                <a16:creationId xmlns:a16="http://schemas.microsoft.com/office/drawing/2014/main" id="{634D7B07-2699-9ED8-A681-1C0C12274942}"/>
              </a:ext>
            </a:extLst>
          </p:cNvPr>
          <p:cNvGraphicFramePr>
            <a:graphicFrameLocks noGrp="1"/>
          </p:cNvGraphicFramePr>
          <p:nvPr>
            <p:extLst>
              <p:ext uri="{D42A27DB-BD31-4B8C-83A1-F6EECF244321}">
                <p14:modId xmlns:p14="http://schemas.microsoft.com/office/powerpoint/2010/main" val="1501870661"/>
              </p:ext>
            </p:extLst>
          </p:nvPr>
        </p:nvGraphicFramePr>
        <p:xfrm>
          <a:off x="1428799" y="2508053"/>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25 Kg</a:t>
                      </a:r>
                    </a:p>
                  </a:txBody>
                  <a:tcPr/>
                </a:tc>
                <a:tc>
                  <a:txBody>
                    <a:bodyPr/>
                    <a:lstStyle/>
                    <a:p>
                      <a:pPr algn="ctr"/>
                      <a:r>
                        <a:rPr lang="en-US" sz="1400" dirty="0"/>
                        <a:t>155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7" name="Table 16">
            <a:extLst>
              <a:ext uri="{FF2B5EF4-FFF2-40B4-BE49-F238E27FC236}">
                <a16:creationId xmlns:a16="http://schemas.microsoft.com/office/drawing/2014/main" id="{7921A330-4B46-5C12-3B34-E9189EF11268}"/>
              </a:ext>
            </a:extLst>
          </p:cNvPr>
          <p:cNvGraphicFramePr>
            <a:graphicFrameLocks noGrp="1"/>
          </p:cNvGraphicFramePr>
          <p:nvPr>
            <p:extLst>
              <p:ext uri="{D42A27DB-BD31-4B8C-83A1-F6EECF244321}">
                <p14:modId xmlns:p14="http://schemas.microsoft.com/office/powerpoint/2010/main" val="1289238252"/>
              </p:ext>
            </p:extLst>
          </p:nvPr>
        </p:nvGraphicFramePr>
        <p:xfrm>
          <a:off x="1428799" y="4523758"/>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35 Kg</a:t>
                      </a:r>
                    </a:p>
                  </a:txBody>
                  <a:tcPr/>
                </a:tc>
                <a:tc>
                  <a:txBody>
                    <a:bodyPr/>
                    <a:lstStyle/>
                    <a:p>
                      <a:pPr algn="ctr"/>
                      <a:r>
                        <a:rPr lang="en-US" sz="1400" dirty="0"/>
                        <a:t>115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8" name="Table 17">
            <a:extLst>
              <a:ext uri="{FF2B5EF4-FFF2-40B4-BE49-F238E27FC236}">
                <a16:creationId xmlns:a16="http://schemas.microsoft.com/office/drawing/2014/main" id="{258F445C-FA1A-E418-294C-D772457CE42B}"/>
              </a:ext>
            </a:extLst>
          </p:cNvPr>
          <p:cNvGraphicFramePr>
            <a:graphicFrameLocks noGrp="1"/>
          </p:cNvGraphicFramePr>
          <p:nvPr>
            <p:extLst>
              <p:ext uri="{D42A27DB-BD31-4B8C-83A1-F6EECF244321}">
                <p14:modId xmlns:p14="http://schemas.microsoft.com/office/powerpoint/2010/main" val="1739188107"/>
              </p:ext>
            </p:extLst>
          </p:nvPr>
        </p:nvGraphicFramePr>
        <p:xfrm>
          <a:off x="1429089" y="3306235"/>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7</a:t>
                      </a:r>
                    </a:p>
                  </a:txBody>
                  <a:tcPr/>
                </a:tc>
                <a:tc>
                  <a:txBody>
                    <a:bodyPr/>
                    <a:lstStyle/>
                    <a:p>
                      <a:pPr algn="ctr"/>
                      <a:r>
                        <a:rPr lang="en-US" sz="1400" dirty="0"/>
                        <a:t>15 Kg</a:t>
                      </a:r>
                    </a:p>
                  </a:txBody>
                  <a:tcPr/>
                </a:tc>
                <a:tc>
                  <a:txBody>
                    <a:bodyPr/>
                    <a:lstStyle/>
                    <a:p>
                      <a:pPr algn="ctr"/>
                      <a:r>
                        <a:rPr lang="en-US" sz="1400" dirty="0"/>
                        <a:t>93</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sp>
        <p:nvSpPr>
          <p:cNvPr id="6" name="Left Brace 5">
            <a:extLst>
              <a:ext uri="{FF2B5EF4-FFF2-40B4-BE49-F238E27FC236}">
                <a16:creationId xmlns:a16="http://schemas.microsoft.com/office/drawing/2014/main" id="{810D13B9-FCD3-0FD0-109F-FE6A89DE3402}"/>
              </a:ext>
            </a:extLst>
          </p:cNvPr>
          <p:cNvSpPr/>
          <p:nvPr/>
        </p:nvSpPr>
        <p:spPr>
          <a:xfrm>
            <a:off x="1148576" y="2186334"/>
            <a:ext cx="192544" cy="614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9634308-D1A9-023C-94EA-062FF678E747}"/>
              </a:ext>
            </a:extLst>
          </p:cNvPr>
          <p:cNvSpPr txBox="1"/>
          <p:nvPr/>
        </p:nvSpPr>
        <p:spPr>
          <a:xfrm>
            <a:off x="178526" y="2154454"/>
            <a:ext cx="902421" cy="646331"/>
          </a:xfrm>
          <a:prstGeom prst="rect">
            <a:avLst/>
          </a:prstGeom>
          <a:noFill/>
        </p:spPr>
        <p:txBody>
          <a:bodyPr wrap="square" rtlCol="0">
            <a:spAutoFit/>
          </a:bodyPr>
          <a:lstStyle/>
          <a:p>
            <a:pPr algn="ctr"/>
            <a:r>
              <a:rPr lang="en-US" dirty="0"/>
              <a:t>Animal 1001</a:t>
            </a:r>
          </a:p>
        </p:txBody>
      </p:sp>
      <p:sp>
        <p:nvSpPr>
          <p:cNvPr id="19" name="Left Brace 18">
            <a:extLst>
              <a:ext uri="{FF2B5EF4-FFF2-40B4-BE49-F238E27FC236}">
                <a16:creationId xmlns:a16="http://schemas.microsoft.com/office/drawing/2014/main" id="{7A104237-5511-E377-1119-F9D77B3872D6}"/>
              </a:ext>
            </a:extLst>
          </p:cNvPr>
          <p:cNvSpPr/>
          <p:nvPr/>
        </p:nvSpPr>
        <p:spPr>
          <a:xfrm>
            <a:off x="1140956" y="3009294"/>
            <a:ext cx="192544" cy="614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3C5D4F3-BDB7-5A65-1877-E114A0BA107E}"/>
              </a:ext>
            </a:extLst>
          </p:cNvPr>
          <p:cNvSpPr txBox="1"/>
          <p:nvPr/>
        </p:nvSpPr>
        <p:spPr>
          <a:xfrm>
            <a:off x="132806" y="2977414"/>
            <a:ext cx="902421" cy="646331"/>
          </a:xfrm>
          <a:prstGeom prst="rect">
            <a:avLst/>
          </a:prstGeom>
          <a:noFill/>
        </p:spPr>
        <p:txBody>
          <a:bodyPr wrap="square" rtlCol="0">
            <a:spAutoFit/>
          </a:bodyPr>
          <a:lstStyle/>
          <a:p>
            <a:pPr algn="ctr"/>
            <a:r>
              <a:rPr lang="en-US" dirty="0"/>
              <a:t>Animal 1002</a:t>
            </a:r>
          </a:p>
        </p:txBody>
      </p:sp>
      <p:sp>
        <p:nvSpPr>
          <p:cNvPr id="22" name="Left Brace 21">
            <a:extLst>
              <a:ext uri="{FF2B5EF4-FFF2-40B4-BE49-F238E27FC236}">
                <a16:creationId xmlns:a16="http://schemas.microsoft.com/office/drawing/2014/main" id="{65124001-DEC5-6471-462F-9F1B2C1B34F1}"/>
              </a:ext>
            </a:extLst>
          </p:cNvPr>
          <p:cNvSpPr/>
          <p:nvPr/>
        </p:nvSpPr>
        <p:spPr>
          <a:xfrm>
            <a:off x="1156196" y="3809394"/>
            <a:ext cx="192544" cy="614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07CBD04-07FB-3074-0C3E-4D7A90AFADDE}"/>
              </a:ext>
            </a:extLst>
          </p:cNvPr>
          <p:cNvSpPr txBox="1"/>
          <p:nvPr/>
        </p:nvSpPr>
        <p:spPr>
          <a:xfrm>
            <a:off x="231866" y="3777514"/>
            <a:ext cx="902421" cy="646331"/>
          </a:xfrm>
          <a:prstGeom prst="rect">
            <a:avLst/>
          </a:prstGeom>
          <a:noFill/>
        </p:spPr>
        <p:txBody>
          <a:bodyPr wrap="square" rtlCol="0">
            <a:spAutoFit/>
          </a:bodyPr>
          <a:lstStyle/>
          <a:p>
            <a:pPr algn="ctr"/>
            <a:r>
              <a:rPr lang="en-US" dirty="0"/>
              <a:t>Animal 1003</a:t>
            </a:r>
          </a:p>
        </p:txBody>
      </p:sp>
      <p:sp>
        <p:nvSpPr>
          <p:cNvPr id="24" name="Left Brace 23">
            <a:extLst>
              <a:ext uri="{FF2B5EF4-FFF2-40B4-BE49-F238E27FC236}">
                <a16:creationId xmlns:a16="http://schemas.microsoft.com/office/drawing/2014/main" id="{DCF38F57-A137-EBD1-CA0A-88608C79E40C}"/>
              </a:ext>
            </a:extLst>
          </p:cNvPr>
          <p:cNvSpPr/>
          <p:nvPr/>
        </p:nvSpPr>
        <p:spPr>
          <a:xfrm>
            <a:off x="1156196" y="4632354"/>
            <a:ext cx="192544" cy="614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4BF563A-723B-31A9-CA8F-2B124BA364A7}"/>
              </a:ext>
            </a:extLst>
          </p:cNvPr>
          <p:cNvSpPr txBox="1"/>
          <p:nvPr/>
        </p:nvSpPr>
        <p:spPr>
          <a:xfrm>
            <a:off x="186146" y="4600474"/>
            <a:ext cx="902421" cy="646331"/>
          </a:xfrm>
          <a:prstGeom prst="rect">
            <a:avLst/>
          </a:prstGeom>
          <a:noFill/>
        </p:spPr>
        <p:txBody>
          <a:bodyPr wrap="square" rtlCol="0">
            <a:spAutoFit/>
          </a:bodyPr>
          <a:lstStyle/>
          <a:p>
            <a:pPr algn="ctr"/>
            <a:r>
              <a:rPr lang="en-US" dirty="0"/>
              <a:t>Animal 1004</a:t>
            </a:r>
          </a:p>
        </p:txBody>
      </p:sp>
    </p:spTree>
    <p:extLst>
      <p:ext uri="{BB962C8B-B14F-4D97-AF65-F5344CB8AC3E}">
        <p14:creationId xmlns:p14="http://schemas.microsoft.com/office/powerpoint/2010/main" val="270609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7969-29D0-518A-BFC8-ABAEB6AC1017}"/>
            </a:ext>
          </a:extLst>
        </p:cNvPr>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D8BA056-6324-2CDC-74C3-39A5437E35B9}"/>
              </a:ext>
            </a:extLst>
          </p:cNvPr>
          <p:cNvGraphicFramePr>
            <a:graphicFrameLocks noGrp="1"/>
          </p:cNvGraphicFramePr>
          <p:nvPr>
            <p:extLst>
              <p:ext uri="{D42A27DB-BD31-4B8C-83A1-F6EECF244321}">
                <p14:modId xmlns:p14="http://schemas.microsoft.com/office/powerpoint/2010/main" val="81449425"/>
              </p:ext>
            </p:extLst>
          </p:nvPr>
        </p:nvGraphicFramePr>
        <p:xfrm>
          <a:off x="1428799" y="2458749"/>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5</a:t>
                      </a:r>
                    </a:p>
                  </a:txBody>
                  <a:tcPr/>
                </a:tc>
                <a:tc>
                  <a:txBody>
                    <a:bodyPr/>
                    <a:lstStyle/>
                    <a:p>
                      <a:pPr algn="ctr"/>
                      <a:r>
                        <a:rPr lang="en-US" sz="1400" dirty="0"/>
                        <a:t>20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pic>
        <p:nvPicPr>
          <p:cNvPr id="5" name="Picture 4">
            <a:extLst>
              <a:ext uri="{FF2B5EF4-FFF2-40B4-BE49-F238E27FC236}">
                <a16:creationId xmlns:a16="http://schemas.microsoft.com/office/drawing/2014/main" id="{1ADA5592-C966-405B-154C-7EDF8DA1822A}"/>
              </a:ext>
            </a:extLst>
          </p:cNvPr>
          <p:cNvPicPr>
            <a:picLocks/>
          </p:cNvPicPr>
          <p:nvPr/>
        </p:nvPicPr>
        <p:blipFill>
          <a:blip r:embed="rId2"/>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1D1E5B87-0588-7A82-8075-299F6DBAEB8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F2C79FC-260C-ADDC-ADF0-F696202ABD0E}"/>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0C51BF47-C1F9-E41B-CF94-FD6E99A9B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D5C287B-F66F-41DA-302B-511E6646B4BB}"/>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6B8549BE-F81B-7FF8-22E3-69C2FE4E03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908B9AFA-6465-FB54-2446-B752E9D745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4E7B7B1B-D07D-CF38-25B0-8A844FD14CDA}"/>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graphicFrame>
        <p:nvGraphicFramePr>
          <p:cNvPr id="2" name="Table 1">
            <a:extLst>
              <a:ext uri="{FF2B5EF4-FFF2-40B4-BE49-F238E27FC236}">
                <a16:creationId xmlns:a16="http://schemas.microsoft.com/office/drawing/2014/main" id="{2C5E88DB-85D5-318B-13AD-428E10A3B29D}"/>
              </a:ext>
            </a:extLst>
          </p:cNvPr>
          <p:cNvGraphicFramePr>
            <a:graphicFrameLocks noGrp="1"/>
          </p:cNvGraphicFramePr>
          <p:nvPr/>
        </p:nvGraphicFramePr>
        <p:xfrm>
          <a:off x="1428800" y="1325592"/>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err="1"/>
                        <a:t>Animal_ID</a:t>
                      </a:r>
                      <a:endParaRPr lang="en-US" sz="1400" dirty="0"/>
                    </a:p>
                  </a:txBody>
                  <a:tcPr/>
                </a:tc>
                <a:tc>
                  <a:txBody>
                    <a:bodyPr/>
                    <a:lstStyle/>
                    <a:p>
                      <a:pPr algn="ctr"/>
                      <a:r>
                        <a:rPr lang="en-US" sz="1400" dirty="0" err="1"/>
                        <a:t>Farm_ID</a:t>
                      </a:r>
                      <a:endParaRPr lang="en-US" sz="1400" dirty="0"/>
                    </a:p>
                  </a:txBody>
                  <a:tcPr/>
                </a:tc>
                <a:tc>
                  <a:txBody>
                    <a:bodyPr/>
                    <a:lstStyle/>
                    <a:p>
                      <a:pPr algn="ctr"/>
                      <a:r>
                        <a:rPr lang="en-US" sz="1400" dirty="0"/>
                        <a:t>Date</a:t>
                      </a:r>
                    </a:p>
                  </a:txBody>
                  <a:tcPr/>
                </a:tc>
                <a:tc>
                  <a:txBody>
                    <a:bodyPr/>
                    <a:lstStyle/>
                    <a:p>
                      <a:pPr algn="ctr"/>
                      <a:r>
                        <a:rPr lang="en-US" sz="1400" dirty="0"/>
                        <a:t>Age</a:t>
                      </a:r>
                    </a:p>
                  </a:txBody>
                  <a:tcPr/>
                </a:tc>
                <a:tc>
                  <a:txBody>
                    <a:bodyPr/>
                    <a:lstStyle/>
                    <a:p>
                      <a:pPr algn="ctr"/>
                      <a:r>
                        <a:rPr lang="en-US" sz="1400" dirty="0"/>
                        <a:t>MILK</a:t>
                      </a:r>
                    </a:p>
                  </a:txBody>
                  <a:tcPr/>
                </a:tc>
                <a:tc>
                  <a:txBody>
                    <a:bodyPr/>
                    <a:lstStyle/>
                    <a:p>
                      <a:pPr algn="ctr"/>
                      <a:r>
                        <a:rPr lang="en-US" sz="1400" dirty="0"/>
                        <a:t>DIM</a:t>
                      </a:r>
                    </a:p>
                  </a:txBody>
                  <a:tcPr/>
                </a:tc>
                <a:tc>
                  <a:txBody>
                    <a:bodyPr/>
                    <a:lstStyle/>
                    <a:p>
                      <a:pPr algn="ctr"/>
                      <a:r>
                        <a:rPr lang="en-US" sz="1400" dirty="0"/>
                        <a:t>Protein</a:t>
                      </a:r>
                    </a:p>
                  </a:txBody>
                  <a:tcPr/>
                </a:tc>
                <a:tc>
                  <a:txBody>
                    <a:bodyPr/>
                    <a:lstStyle/>
                    <a:p>
                      <a:pPr algn="ctr"/>
                      <a:r>
                        <a:rPr lang="en-US" sz="1400" dirty="0"/>
                        <a:t>Fat</a:t>
                      </a:r>
                    </a:p>
                  </a:txBody>
                  <a:tcPr/>
                </a:tc>
                <a:tc>
                  <a:txBody>
                    <a:bodyPr/>
                    <a:lstStyle/>
                    <a:p>
                      <a:pPr algn="ctr"/>
                      <a:r>
                        <a:rPr lang="en-US" sz="1400" dirty="0"/>
                        <a:t>SCC</a:t>
                      </a:r>
                    </a:p>
                  </a:txBody>
                  <a:tcPr/>
                </a:tc>
                <a:extLst>
                  <a:ext uri="{0D108BD9-81ED-4DB2-BD59-A6C34878D82A}">
                    <a16:rowId xmlns:a16="http://schemas.microsoft.com/office/drawing/2014/main" val="4040833211"/>
                  </a:ext>
                </a:extLst>
              </a:tr>
            </a:tbl>
          </a:graphicData>
        </a:graphic>
      </p:graphicFrame>
      <p:graphicFrame>
        <p:nvGraphicFramePr>
          <p:cNvPr id="3" name="Table 2">
            <a:extLst>
              <a:ext uri="{FF2B5EF4-FFF2-40B4-BE49-F238E27FC236}">
                <a16:creationId xmlns:a16="http://schemas.microsoft.com/office/drawing/2014/main" id="{7E285EF7-A2C2-91DE-82C0-44F251870241}"/>
              </a:ext>
            </a:extLst>
          </p:cNvPr>
          <p:cNvGraphicFramePr>
            <a:graphicFrameLocks noGrp="1"/>
          </p:cNvGraphicFramePr>
          <p:nvPr>
            <p:extLst>
              <p:ext uri="{D42A27DB-BD31-4B8C-83A1-F6EECF244321}">
                <p14:modId xmlns:p14="http://schemas.microsoft.com/office/powerpoint/2010/main" val="1472450820"/>
              </p:ext>
            </p:extLst>
          </p:nvPr>
        </p:nvGraphicFramePr>
        <p:xfrm>
          <a:off x="1428799" y="1694382"/>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4</a:t>
                      </a:r>
                    </a:p>
                  </a:txBody>
                  <a:tcPr/>
                </a:tc>
                <a:tc>
                  <a:txBody>
                    <a:bodyPr/>
                    <a:lstStyle/>
                    <a:p>
                      <a:pPr algn="ctr"/>
                      <a:r>
                        <a:rPr lang="en-US" sz="1400" dirty="0"/>
                        <a:t>20 Kg</a:t>
                      </a:r>
                    </a:p>
                  </a:txBody>
                  <a:tcPr/>
                </a:tc>
                <a:tc>
                  <a:txBody>
                    <a:bodyPr/>
                    <a:lstStyle/>
                    <a:p>
                      <a:pPr algn="ctr"/>
                      <a:r>
                        <a:rPr lang="en-US" sz="1400" dirty="0"/>
                        <a:t>154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4" name="Table 3">
            <a:extLst>
              <a:ext uri="{FF2B5EF4-FFF2-40B4-BE49-F238E27FC236}">
                <a16:creationId xmlns:a16="http://schemas.microsoft.com/office/drawing/2014/main" id="{1A55A298-4F52-FED4-5EDE-DAB18122D968}"/>
              </a:ext>
            </a:extLst>
          </p:cNvPr>
          <p:cNvGraphicFramePr>
            <a:graphicFrameLocks noGrp="1"/>
          </p:cNvGraphicFramePr>
          <p:nvPr/>
        </p:nvGraphicFramePr>
        <p:xfrm>
          <a:off x="1428799" y="4476853"/>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6</a:t>
                      </a:r>
                    </a:p>
                  </a:txBody>
                  <a:tcPr/>
                </a:tc>
                <a:tc>
                  <a:txBody>
                    <a:bodyPr/>
                    <a:lstStyle/>
                    <a:p>
                      <a:pPr algn="ctr"/>
                      <a:r>
                        <a:rPr lang="en-US" sz="1400" dirty="0"/>
                        <a:t>35 Kg</a:t>
                      </a:r>
                    </a:p>
                  </a:txBody>
                  <a:tcPr/>
                </a:tc>
                <a:tc>
                  <a:txBody>
                    <a:bodyPr/>
                    <a:lstStyle/>
                    <a:p>
                      <a:pPr algn="ctr"/>
                      <a:r>
                        <a:rPr lang="en-US" sz="1400" dirty="0"/>
                        <a:t>114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7" name="Table 6">
            <a:extLst>
              <a:ext uri="{FF2B5EF4-FFF2-40B4-BE49-F238E27FC236}">
                <a16:creationId xmlns:a16="http://schemas.microsoft.com/office/drawing/2014/main" id="{FF43A6E7-7DF9-764B-5A50-3D265D5E7669}"/>
              </a:ext>
            </a:extLst>
          </p:cNvPr>
          <p:cNvGraphicFramePr>
            <a:graphicFrameLocks noGrp="1"/>
          </p:cNvGraphicFramePr>
          <p:nvPr>
            <p:extLst>
              <p:ext uri="{D42A27DB-BD31-4B8C-83A1-F6EECF244321}">
                <p14:modId xmlns:p14="http://schemas.microsoft.com/office/powerpoint/2010/main" val="3389976067"/>
              </p:ext>
            </p:extLst>
          </p:nvPr>
        </p:nvGraphicFramePr>
        <p:xfrm>
          <a:off x="1428798" y="2822496"/>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5</a:t>
                      </a:r>
                    </a:p>
                  </a:txBody>
                  <a:tcPr/>
                </a:tc>
                <a:tc>
                  <a:txBody>
                    <a:bodyPr/>
                    <a:lstStyle/>
                    <a:p>
                      <a:pPr algn="ctr"/>
                      <a:r>
                        <a:rPr lang="en-US" sz="1400" dirty="0"/>
                        <a:t>15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8" name="Table 7">
            <a:extLst>
              <a:ext uri="{FF2B5EF4-FFF2-40B4-BE49-F238E27FC236}">
                <a16:creationId xmlns:a16="http://schemas.microsoft.com/office/drawing/2014/main" id="{5259FFBE-CF69-96EF-A160-0262A61730ED}"/>
              </a:ext>
            </a:extLst>
          </p:cNvPr>
          <p:cNvGraphicFramePr>
            <a:graphicFrameLocks noGrp="1"/>
          </p:cNvGraphicFramePr>
          <p:nvPr>
            <p:extLst>
              <p:ext uri="{D42A27DB-BD31-4B8C-83A1-F6EECF244321}">
                <p14:modId xmlns:p14="http://schemas.microsoft.com/office/powerpoint/2010/main" val="2977946604"/>
              </p:ext>
            </p:extLst>
          </p:nvPr>
        </p:nvGraphicFramePr>
        <p:xfrm>
          <a:off x="1428798" y="3300930"/>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7</a:t>
                      </a:r>
                    </a:p>
                  </a:txBody>
                  <a:tcPr/>
                </a:tc>
                <a:tc>
                  <a:txBody>
                    <a:bodyPr/>
                    <a:lstStyle/>
                    <a:p>
                      <a:pPr algn="ctr"/>
                      <a:r>
                        <a:rPr lang="en-US" sz="1400" dirty="0"/>
                        <a:t>30 Kg</a:t>
                      </a:r>
                    </a:p>
                  </a:txBody>
                  <a:tcPr/>
                </a:tc>
                <a:tc>
                  <a:txBody>
                    <a:bodyPr/>
                    <a:lstStyle/>
                    <a:p>
                      <a:pPr algn="ctr"/>
                      <a:r>
                        <a:rPr lang="en-US" sz="1400" dirty="0"/>
                        <a:t>94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6" name="Table 15">
            <a:extLst>
              <a:ext uri="{FF2B5EF4-FFF2-40B4-BE49-F238E27FC236}">
                <a16:creationId xmlns:a16="http://schemas.microsoft.com/office/drawing/2014/main" id="{71E3ADB7-C34D-9CAE-B768-D886D16B34B0}"/>
              </a:ext>
            </a:extLst>
          </p:cNvPr>
          <p:cNvGraphicFramePr>
            <a:graphicFrameLocks noGrp="1"/>
          </p:cNvGraphicFramePr>
          <p:nvPr>
            <p:extLst>
              <p:ext uri="{D42A27DB-BD31-4B8C-83A1-F6EECF244321}">
                <p14:modId xmlns:p14="http://schemas.microsoft.com/office/powerpoint/2010/main" val="3876583813"/>
              </p:ext>
            </p:extLst>
          </p:nvPr>
        </p:nvGraphicFramePr>
        <p:xfrm>
          <a:off x="1428799" y="2065607"/>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25 Kg</a:t>
                      </a:r>
                    </a:p>
                  </a:txBody>
                  <a:tcPr/>
                </a:tc>
                <a:tc>
                  <a:txBody>
                    <a:bodyPr/>
                    <a:lstStyle/>
                    <a:p>
                      <a:pPr algn="ctr"/>
                      <a:r>
                        <a:rPr lang="en-US" sz="1400" dirty="0"/>
                        <a:t>155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7" name="Table 16">
            <a:extLst>
              <a:ext uri="{FF2B5EF4-FFF2-40B4-BE49-F238E27FC236}">
                <a16:creationId xmlns:a16="http://schemas.microsoft.com/office/drawing/2014/main" id="{8A608E57-C253-EBF5-6785-72194219CC9F}"/>
              </a:ext>
            </a:extLst>
          </p:cNvPr>
          <p:cNvGraphicFramePr>
            <a:graphicFrameLocks noGrp="1"/>
          </p:cNvGraphicFramePr>
          <p:nvPr/>
        </p:nvGraphicFramePr>
        <p:xfrm>
          <a:off x="1428799" y="4081312"/>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35 Kg</a:t>
                      </a:r>
                    </a:p>
                  </a:txBody>
                  <a:tcPr/>
                </a:tc>
                <a:tc>
                  <a:txBody>
                    <a:bodyPr/>
                    <a:lstStyle/>
                    <a:p>
                      <a:pPr algn="ctr"/>
                      <a:r>
                        <a:rPr lang="en-US" sz="1400" dirty="0"/>
                        <a:t>115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8" name="Table 17">
            <a:extLst>
              <a:ext uri="{FF2B5EF4-FFF2-40B4-BE49-F238E27FC236}">
                <a16:creationId xmlns:a16="http://schemas.microsoft.com/office/drawing/2014/main" id="{30C83294-A122-B0DA-C9BC-1A662DF9DEF6}"/>
              </a:ext>
            </a:extLst>
          </p:cNvPr>
          <p:cNvGraphicFramePr>
            <a:graphicFrameLocks noGrp="1"/>
          </p:cNvGraphicFramePr>
          <p:nvPr>
            <p:extLst>
              <p:ext uri="{D42A27DB-BD31-4B8C-83A1-F6EECF244321}">
                <p14:modId xmlns:p14="http://schemas.microsoft.com/office/powerpoint/2010/main" val="1959642461"/>
              </p:ext>
            </p:extLst>
          </p:nvPr>
        </p:nvGraphicFramePr>
        <p:xfrm>
          <a:off x="1429088" y="3669811"/>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7</a:t>
                      </a:r>
                    </a:p>
                  </a:txBody>
                  <a:tcPr/>
                </a:tc>
                <a:tc>
                  <a:txBody>
                    <a:bodyPr/>
                    <a:lstStyle/>
                    <a:p>
                      <a:pPr algn="ctr"/>
                      <a:r>
                        <a:rPr lang="en-US" sz="1400" dirty="0"/>
                        <a:t>15 Kg</a:t>
                      </a:r>
                    </a:p>
                  </a:txBody>
                  <a:tcPr/>
                </a:tc>
                <a:tc>
                  <a:txBody>
                    <a:bodyPr/>
                    <a:lstStyle/>
                    <a:p>
                      <a:pPr algn="ctr"/>
                      <a:r>
                        <a:rPr lang="en-US" sz="1400" dirty="0"/>
                        <a:t>93</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sp>
        <p:nvSpPr>
          <p:cNvPr id="6" name="Left Brace 5">
            <a:extLst>
              <a:ext uri="{FF2B5EF4-FFF2-40B4-BE49-F238E27FC236}">
                <a16:creationId xmlns:a16="http://schemas.microsoft.com/office/drawing/2014/main" id="{521FF41A-ED90-172D-A94B-1243C193E53E}"/>
              </a:ext>
            </a:extLst>
          </p:cNvPr>
          <p:cNvSpPr/>
          <p:nvPr/>
        </p:nvSpPr>
        <p:spPr>
          <a:xfrm>
            <a:off x="1148576" y="1694382"/>
            <a:ext cx="144965" cy="14989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EB5CFE-ACD8-C656-AE8F-201CB5AFEDC9}"/>
              </a:ext>
            </a:extLst>
          </p:cNvPr>
          <p:cNvSpPr txBox="1"/>
          <p:nvPr/>
        </p:nvSpPr>
        <p:spPr>
          <a:xfrm>
            <a:off x="310801" y="2003470"/>
            <a:ext cx="770146" cy="646331"/>
          </a:xfrm>
          <a:prstGeom prst="rect">
            <a:avLst/>
          </a:prstGeom>
          <a:noFill/>
        </p:spPr>
        <p:txBody>
          <a:bodyPr wrap="square" rtlCol="0">
            <a:spAutoFit/>
          </a:bodyPr>
          <a:lstStyle/>
          <a:p>
            <a:pPr algn="ctr"/>
            <a:r>
              <a:rPr lang="en-US" dirty="0"/>
              <a:t>Farm 102</a:t>
            </a:r>
          </a:p>
        </p:txBody>
      </p:sp>
      <p:sp>
        <p:nvSpPr>
          <p:cNvPr id="19" name="Left Brace 18">
            <a:extLst>
              <a:ext uri="{FF2B5EF4-FFF2-40B4-BE49-F238E27FC236}">
                <a16:creationId xmlns:a16="http://schemas.microsoft.com/office/drawing/2014/main" id="{8BC27AA1-BFC9-99CB-9407-DBC5BE9E95F1}"/>
              </a:ext>
            </a:extLst>
          </p:cNvPr>
          <p:cNvSpPr/>
          <p:nvPr/>
        </p:nvSpPr>
        <p:spPr>
          <a:xfrm>
            <a:off x="1148576" y="3376539"/>
            <a:ext cx="144965" cy="14989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B71F911-0755-FCD3-928B-A3B124819055}"/>
              </a:ext>
            </a:extLst>
          </p:cNvPr>
          <p:cNvSpPr txBox="1"/>
          <p:nvPr/>
        </p:nvSpPr>
        <p:spPr>
          <a:xfrm>
            <a:off x="310801" y="3685627"/>
            <a:ext cx="770146" cy="646331"/>
          </a:xfrm>
          <a:prstGeom prst="rect">
            <a:avLst/>
          </a:prstGeom>
          <a:noFill/>
        </p:spPr>
        <p:txBody>
          <a:bodyPr wrap="square" rtlCol="0">
            <a:spAutoFit/>
          </a:bodyPr>
          <a:lstStyle/>
          <a:p>
            <a:pPr algn="ctr"/>
            <a:r>
              <a:rPr lang="en-US" dirty="0"/>
              <a:t>Farm 103</a:t>
            </a:r>
          </a:p>
        </p:txBody>
      </p:sp>
    </p:spTree>
    <p:extLst>
      <p:ext uri="{BB962C8B-B14F-4D97-AF65-F5344CB8AC3E}">
        <p14:creationId xmlns:p14="http://schemas.microsoft.com/office/powerpoint/2010/main" val="2571434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6F100-D4CD-079E-5FD6-9329F303AE4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8845C89-F0E6-4BF1-747C-5EFE47E1FEFB}"/>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B7D05CD6-2800-5AE6-4114-FAD826AB232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1717339-1263-1A78-927E-C39627AA2437}"/>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DBF2226F-5970-030D-1131-8E380DB1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7A5AAD-458B-FA8A-C2ED-C6E1D6F925E8}"/>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8C041789-6EC8-3CDE-55B6-F5F4CBF5FC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ABED5E50-1866-C635-C244-B827D47F9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9B4C5F0B-6E44-5EA4-D84A-1D444C850555}"/>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24" name="Picture 23">
            <a:extLst>
              <a:ext uri="{FF2B5EF4-FFF2-40B4-BE49-F238E27FC236}">
                <a16:creationId xmlns:a16="http://schemas.microsoft.com/office/drawing/2014/main" id="{CB3C10EA-C9A6-751E-2FF8-26E4C04FE71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3452704" y="4149228"/>
            <a:ext cx="851605" cy="686497"/>
          </a:xfrm>
          <a:prstGeom prst="rect">
            <a:avLst/>
          </a:prstGeom>
        </p:spPr>
      </p:pic>
      <p:pic>
        <p:nvPicPr>
          <p:cNvPr id="28" name="Picture 27">
            <a:extLst>
              <a:ext uri="{FF2B5EF4-FFF2-40B4-BE49-F238E27FC236}">
                <a16:creationId xmlns:a16="http://schemas.microsoft.com/office/drawing/2014/main" id="{936EA86C-AEC8-6F87-36D9-F59C08A1E049}"/>
              </a:ext>
            </a:extLst>
          </p:cNvPr>
          <p:cNvPicPr>
            <a:picLocks noChangeAspect="1"/>
          </p:cNvPicPr>
          <p:nvPr/>
        </p:nvPicPr>
        <p:blipFill>
          <a:blip r:embed="rId10"/>
          <a:srcRect l="22961" t="57864" r="62119" b="30040"/>
          <a:stretch>
            <a:fillRect/>
          </a:stretch>
        </p:blipFill>
        <p:spPr>
          <a:xfrm>
            <a:off x="3059750" y="5385988"/>
            <a:ext cx="829706" cy="366508"/>
          </a:xfrm>
          <a:prstGeom prst="rect">
            <a:avLst/>
          </a:prstGeom>
        </p:spPr>
      </p:pic>
      <p:pic>
        <p:nvPicPr>
          <p:cNvPr id="29" name="Picture 28">
            <a:extLst>
              <a:ext uri="{FF2B5EF4-FFF2-40B4-BE49-F238E27FC236}">
                <a16:creationId xmlns:a16="http://schemas.microsoft.com/office/drawing/2014/main" id="{8EFCD739-38EE-8DC0-7149-22E668C384A9}"/>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4158344" y="2626062"/>
            <a:ext cx="1098105" cy="702134"/>
          </a:xfrm>
          <a:prstGeom prst="rect">
            <a:avLst/>
          </a:prstGeom>
        </p:spPr>
      </p:pic>
      <p:pic>
        <p:nvPicPr>
          <p:cNvPr id="30" name="Picture 29">
            <a:extLst>
              <a:ext uri="{FF2B5EF4-FFF2-40B4-BE49-F238E27FC236}">
                <a16:creationId xmlns:a16="http://schemas.microsoft.com/office/drawing/2014/main" id="{1E0A7F1D-BE06-F9F5-D53A-7E5DDDFE4456}"/>
              </a:ext>
            </a:extLst>
          </p:cNvPr>
          <p:cNvPicPr>
            <a:picLocks noChangeAspect="1"/>
          </p:cNvPicPr>
          <p:nvPr/>
        </p:nvPicPr>
        <p:blipFill>
          <a:blip r:embed="rId8">
            <a:extLst>
              <a:ext uri="{BEBA8EAE-BF5A-486C-A8C5-ECC9F3942E4B}">
                <a14:imgProps xmlns:a14="http://schemas.microsoft.com/office/drawing/2010/main">
                  <a14:imgLayer r:embed="rId12">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5088181" y="4149227"/>
            <a:ext cx="851605" cy="686497"/>
          </a:xfrm>
          <a:prstGeom prst="rect">
            <a:avLst/>
          </a:prstGeom>
        </p:spPr>
      </p:pic>
      <p:cxnSp>
        <p:nvCxnSpPr>
          <p:cNvPr id="35" name="Straight Arrow Connector 34">
            <a:extLst>
              <a:ext uri="{FF2B5EF4-FFF2-40B4-BE49-F238E27FC236}">
                <a16:creationId xmlns:a16="http://schemas.microsoft.com/office/drawing/2014/main" id="{6E7DC95F-D6D9-4DAD-66B2-7E4367F1C769}"/>
              </a:ext>
            </a:extLst>
          </p:cNvPr>
          <p:cNvCxnSpPr>
            <a:cxnSpLocks/>
            <a:stCxn id="29" idx="2"/>
            <a:endCxn id="30" idx="0"/>
          </p:cNvCxnSpPr>
          <p:nvPr/>
        </p:nvCxnSpPr>
        <p:spPr>
          <a:xfrm>
            <a:off x="4707397" y="3328196"/>
            <a:ext cx="806587" cy="821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18A27AE-1E1B-E2FA-32CC-32D2143CC0DD}"/>
              </a:ext>
            </a:extLst>
          </p:cNvPr>
          <p:cNvCxnSpPr>
            <a:cxnSpLocks/>
            <a:endCxn id="24" idx="0"/>
          </p:cNvCxnSpPr>
          <p:nvPr/>
        </p:nvCxnSpPr>
        <p:spPr>
          <a:xfrm flipH="1">
            <a:off x="3878507" y="3328196"/>
            <a:ext cx="795709" cy="8210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0" name="Picture 39">
            <a:extLst>
              <a:ext uri="{FF2B5EF4-FFF2-40B4-BE49-F238E27FC236}">
                <a16:creationId xmlns:a16="http://schemas.microsoft.com/office/drawing/2014/main" id="{F748A5DB-FFFF-4D77-5AC8-01F866442B7D}"/>
              </a:ext>
            </a:extLst>
          </p:cNvPr>
          <p:cNvPicPr>
            <a:picLocks noChangeAspect="1"/>
          </p:cNvPicPr>
          <p:nvPr/>
        </p:nvPicPr>
        <p:blipFill>
          <a:blip r:embed="rId10"/>
          <a:srcRect l="22961" t="57864" r="62119" b="30040"/>
          <a:stretch>
            <a:fillRect/>
          </a:stretch>
        </p:blipFill>
        <p:spPr>
          <a:xfrm>
            <a:off x="3889456" y="5385988"/>
            <a:ext cx="829706" cy="366508"/>
          </a:xfrm>
          <a:prstGeom prst="rect">
            <a:avLst/>
          </a:prstGeom>
        </p:spPr>
      </p:pic>
      <p:pic>
        <p:nvPicPr>
          <p:cNvPr id="43" name="Picture 42">
            <a:extLst>
              <a:ext uri="{FF2B5EF4-FFF2-40B4-BE49-F238E27FC236}">
                <a16:creationId xmlns:a16="http://schemas.microsoft.com/office/drawing/2014/main" id="{D26A9D4B-C652-F74E-5D6D-C6281B93893E}"/>
              </a:ext>
            </a:extLst>
          </p:cNvPr>
          <p:cNvPicPr>
            <a:picLocks noChangeAspect="1"/>
          </p:cNvPicPr>
          <p:nvPr/>
        </p:nvPicPr>
        <p:blipFill>
          <a:blip r:embed="rId10"/>
          <a:srcRect l="22961" t="57864" r="62119" b="30040"/>
          <a:stretch>
            <a:fillRect/>
          </a:stretch>
        </p:blipFill>
        <p:spPr>
          <a:xfrm>
            <a:off x="4719162" y="5385987"/>
            <a:ext cx="829706" cy="366508"/>
          </a:xfrm>
          <a:prstGeom prst="rect">
            <a:avLst/>
          </a:prstGeom>
        </p:spPr>
      </p:pic>
      <p:pic>
        <p:nvPicPr>
          <p:cNvPr id="44" name="Picture 43">
            <a:extLst>
              <a:ext uri="{FF2B5EF4-FFF2-40B4-BE49-F238E27FC236}">
                <a16:creationId xmlns:a16="http://schemas.microsoft.com/office/drawing/2014/main" id="{20C6FB19-9DE6-64E5-F593-406A01D0C5A6}"/>
              </a:ext>
            </a:extLst>
          </p:cNvPr>
          <p:cNvPicPr>
            <a:picLocks noChangeAspect="1"/>
          </p:cNvPicPr>
          <p:nvPr/>
        </p:nvPicPr>
        <p:blipFill>
          <a:blip r:embed="rId10"/>
          <a:srcRect l="22961" t="57864" r="62119" b="30040"/>
          <a:stretch>
            <a:fillRect/>
          </a:stretch>
        </p:blipFill>
        <p:spPr>
          <a:xfrm>
            <a:off x="5548868" y="5385987"/>
            <a:ext cx="829706" cy="366508"/>
          </a:xfrm>
          <a:prstGeom prst="rect">
            <a:avLst/>
          </a:prstGeom>
        </p:spPr>
      </p:pic>
      <p:cxnSp>
        <p:nvCxnSpPr>
          <p:cNvPr id="45" name="Straight Arrow Connector 44">
            <a:extLst>
              <a:ext uri="{FF2B5EF4-FFF2-40B4-BE49-F238E27FC236}">
                <a16:creationId xmlns:a16="http://schemas.microsoft.com/office/drawing/2014/main" id="{846021B2-C7DF-BC41-4539-8C5925D93273}"/>
              </a:ext>
            </a:extLst>
          </p:cNvPr>
          <p:cNvCxnSpPr>
            <a:cxnSpLocks/>
            <a:endCxn id="28" idx="0"/>
          </p:cNvCxnSpPr>
          <p:nvPr/>
        </p:nvCxnSpPr>
        <p:spPr>
          <a:xfrm flipH="1">
            <a:off x="3474603" y="4873712"/>
            <a:ext cx="380856"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F823148D-4505-9C8A-E2A5-57136D39CA39}"/>
              </a:ext>
            </a:extLst>
          </p:cNvPr>
          <p:cNvCxnSpPr>
            <a:cxnSpLocks/>
          </p:cNvCxnSpPr>
          <p:nvPr/>
        </p:nvCxnSpPr>
        <p:spPr>
          <a:xfrm flipH="1">
            <a:off x="5134015" y="4866010"/>
            <a:ext cx="380856"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EC806F1C-D4F9-6712-DEA5-74574409D51B}"/>
              </a:ext>
            </a:extLst>
          </p:cNvPr>
          <p:cNvCxnSpPr>
            <a:cxnSpLocks/>
            <a:endCxn id="40" idx="0"/>
          </p:cNvCxnSpPr>
          <p:nvPr/>
        </p:nvCxnSpPr>
        <p:spPr>
          <a:xfrm>
            <a:off x="3889456" y="4873712"/>
            <a:ext cx="414853"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C17150B7-564B-F584-A23A-2CE5EC4BE26F}"/>
              </a:ext>
            </a:extLst>
          </p:cNvPr>
          <p:cNvCxnSpPr>
            <a:cxnSpLocks/>
          </p:cNvCxnSpPr>
          <p:nvPr/>
        </p:nvCxnSpPr>
        <p:spPr>
          <a:xfrm>
            <a:off x="5548868" y="4854717"/>
            <a:ext cx="414853"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Picture 52">
            <a:extLst>
              <a:ext uri="{FF2B5EF4-FFF2-40B4-BE49-F238E27FC236}">
                <a16:creationId xmlns:a16="http://schemas.microsoft.com/office/drawing/2014/main" id="{96F7F3A1-7F28-AF87-2DB7-1095787A8CD4}"/>
              </a:ext>
            </a:extLst>
          </p:cNvPr>
          <p:cNvPicPr>
            <a:picLocks noChangeAspect="1"/>
          </p:cNvPicPr>
          <p:nvPr/>
        </p:nvPicPr>
        <p:blipFill>
          <a:blip r:embed="rId8">
            <a:extLst>
              <a:ext uri="{BEBA8EAE-BF5A-486C-A8C5-ECC9F3942E4B}">
                <a14:imgProps xmlns:a14="http://schemas.microsoft.com/office/drawing/2010/main">
                  <a14:imgLayer r:embed="rId13">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7791626" y="4149229"/>
            <a:ext cx="851605" cy="686497"/>
          </a:xfrm>
          <a:prstGeom prst="rect">
            <a:avLst/>
          </a:prstGeom>
        </p:spPr>
      </p:pic>
      <p:pic>
        <p:nvPicPr>
          <p:cNvPr id="54" name="Picture 53">
            <a:extLst>
              <a:ext uri="{FF2B5EF4-FFF2-40B4-BE49-F238E27FC236}">
                <a16:creationId xmlns:a16="http://schemas.microsoft.com/office/drawing/2014/main" id="{20FB935A-F4F8-39F4-9F5B-213364400D28}"/>
              </a:ext>
            </a:extLst>
          </p:cNvPr>
          <p:cNvPicPr>
            <a:picLocks noChangeAspect="1"/>
          </p:cNvPicPr>
          <p:nvPr/>
        </p:nvPicPr>
        <p:blipFill>
          <a:blip r:embed="rId10"/>
          <a:srcRect l="22961" t="57864" r="62119" b="30040"/>
          <a:stretch>
            <a:fillRect/>
          </a:stretch>
        </p:blipFill>
        <p:spPr>
          <a:xfrm>
            <a:off x="7398672" y="5385989"/>
            <a:ext cx="829706" cy="366508"/>
          </a:xfrm>
          <a:prstGeom prst="rect">
            <a:avLst/>
          </a:prstGeom>
        </p:spPr>
      </p:pic>
      <p:pic>
        <p:nvPicPr>
          <p:cNvPr id="55" name="Picture 54">
            <a:extLst>
              <a:ext uri="{FF2B5EF4-FFF2-40B4-BE49-F238E27FC236}">
                <a16:creationId xmlns:a16="http://schemas.microsoft.com/office/drawing/2014/main" id="{E182088B-69AD-D953-81A2-D060BF590AF3}"/>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8497266" y="2626063"/>
            <a:ext cx="1098105" cy="702134"/>
          </a:xfrm>
          <a:prstGeom prst="rect">
            <a:avLst/>
          </a:prstGeom>
        </p:spPr>
      </p:pic>
      <p:pic>
        <p:nvPicPr>
          <p:cNvPr id="56" name="Picture 55">
            <a:extLst>
              <a:ext uri="{FF2B5EF4-FFF2-40B4-BE49-F238E27FC236}">
                <a16:creationId xmlns:a16="http://schemas.microsoft.com/office/drawing/2014/main" id="{43B4837B-7578-C2FE-BCB0-D2F024AFA6B9}"/>
              </a:ext>
            </a:extLst>
          </p:cNvPr>
          <p:cNvPicPr>
            <a:picLocks noChangeAspect="1"/>
          </p:cNvPicPr>
          <p:nvPr/>
        </p:nvPicPr>
        <p:blipFill>
          <a:blip r:embed="rId8">
            <a:extLst>
              <a:ext uri="{BEBA8EAE-BF5A-486C-A8C5-ECC9F3942E4B}">
                <a14:imgProps xmlns:a14="http://schemas.microsoft.com/office/drawing/2010/main">
                  <a14:imgLayer r:embed="rId14">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9427103" y="4149228"/>
            <a:ext cx="851605" cy="686497"/>
          </a:xfrm>
          <a:prstGeom prst="rect">
            <a:avLst/>
          </a:prstGeom>
        </p:spPr>
      </p:pic>
      <p:cxnSp>
        <p:nvCxnSpPr>
          <p:cNvPr id="57" name="Straight Arrow Connector 56">
            <a:extLst>
              <a:ext uri="{FF2B5EF4-FFF2-40B4-BE49-F238E27FC236}">
                <a16:creationId xmlns:a16="http://schemas.microsoft.com/office/drawing/2014/main" id="{3BCCEEC6-5F1A-6A5A-2BBB-06BA0338884D}"/>
              </a:ext>
            </a:extLst>
          </p:cNvPr>
          <p:cNvCxnSpPr>
            <a:cxnSpLocks/>
            <a:stCxn id="55" idx="2"/>
            <a:endCxn id="56" idx="0"/>
          </p:cNvCxnSpPr>
          <p:nvPr/>
        </p:nvCxnSpPr>
        <p:spPr>
          <a:xfrm>
            <a:off x="9046319" y="3328197"/>
            <a:ext cx="806587" cy="8210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1CBEA06F-0C9B-FD3E-0EE3-4F76572E640B}"/>
              </a:ext>
            </a:extLst>
          </p:cNvPr>
          <p:cNvCxnSpPr>
            <a:cxnSpLocks/>
            <a:endCxn id="53" idx="0"/>
          </p:cNvCxnSpPr>
          <p:nvPr/>
        </p:nvCxnSpPr>
        <p:spPr>
          <a:xfrm flipH="1">
            <a:off x="8217429" y="3328197"/>
            <a:ext cx="795709" cy="8210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9" name="Picture 58">
            <a:extLst>
              <a:ext uri="{FF2B5EF4-FFF2-40B4-BE49-F238E27FC236}">
                <a16:creationId xmlns:a16="http://schemas.microsoft.com/office/drawing/2014/main" id="{3E07BD25-AC74-CAD6-1FC4-F260AAAF7D7C}"/>
              </a:ext>
            </a:extLst>
          </p:cNvPr>
          <p:cNvPicPr>
            <a:picLocks noChangeAspect="1"/>
          </p:cNvPicPr>
          <p:nvPr/>
        </p:nvPicPr>
        <p:blipFill>
          <a:blip r:embed="rId10"/>
          <a:srcRect l="22961" t="57864" r="62119" b="30040"/>
          <a:stretch>
            <a:fillRect/>
          </a:stretch>
        </p:blipFill>
        <p:spPr>
          <a:xfrm>
            <a:off x="8228378" y="5385989"/>
            <a:ext cx="829706" cy="366508"/>
          </a:xfrm>
          <a:prstGeom prst="rect">
            <a:avLst/>
          </a:prstGeom>
        </p:spPr>
      </p:pic>
      <p:pic>
        <p:nvPicPr>
          <p:cNvPr id="60" name="Picture 59">
            <a:extLst>
              <a:ext uri="{FF2B5EF4-FFF2-40B4-BE49-F238E27FC236}">
                <a16:creationId xmlns:a16="http://schemas.microsoft.com/office/drawing/2014/main" id="{86CDD36B-3057-E2C6-B857-5C2B8F53596C}"/>
              </a:ext>
            </a:extLst>
          </p:cNvPr>
          <p:cNvPicPr>
            <a:picLocks noChangeAspect="1"/>
          </p:cNvPicPr>
          <p:nvPr/>
        </p:nvPicPr>
        <p:blipFill>
          <a:blip r:embed="rId10"/>
          <a:srcRect l="22961" t="57864" r="62119" b="30040"/>
          <a:stretch>
            <a:fillRect/>
          </a:stretch>
        </p:blipFill>
        <p:spPr>
          <a:xfrm>
            <a:off x="9058084" y="5385988"/>
            <a:ext cx="829706" cy="366508"/>
          </a:xfrm>
          <a:prstGeom prst="rect">
            <a:avLst/>
          </a:prstGeom>
        </p:spPr>
      </p:pic>
      <p:pic>
        <p:nvPicPr>
          <p:cNvPr id="61" name="Picture 60">
            <a:extLst>
              <a:ext uri="{FF2B5EF4-FFF2-40B4-BE49-F238E27FC236}">
                <a16:creationId xmlns:a16="http://schemas.microsoft.com/office/drawing/2014/main" id="{F206C54D-6E29-1A9F-A9DF-59028DD0A33D}"/>
              </a:ext>
            </a:extLst>
          </p:cNvPr>
          <p:cNvPicPr>
            <a:picLocks noChangeAspect="1"/>
          </p:cNvPicPr>
          <p:nvPr/>
        </p:nvPicPr>
        <p:blipFill>
          <a:blip r:embed="rId10"/>
          <a:srcRect l="22961" t="57864" r="62119" b="30040"/>
          <a:stretch>
            <a:fillRect/>
          </a:stretch>
        </p:blipFill>
        <p:spPr>
          <a:xfrm>
            <a:off x="9887790" y="5385988"/>
            <a:ext cx="829706" cy="366508"/>
          </a:xfrm>
          <a:prstGeom prst="rect">
            <a:avLst/>
          </a:prstGeom>
        </p:spPr>
      </p:pic>
      <p:cxnSp>
        <p:nvCxnSpPr>
          <p:cNvPr id="62" name="Straight Arrow Connector 61">
            <a:extLst>
              <a:ext uri="{FF2B5EF4-FFF2-40B4-BE49-F238E27FC236}">
                <a16:creationId xmlns:a16="http://schemas.microsoft.com/office/drawing/2014/main" id="{B7FD4159-9A35-215F-8B0C-71A8024C6B87}"/>
              </a:ext>
            </a:extLst>
          </p:cNvPr>
          <p:cNvCxnSpPr>
            <a:cxnSpLocks/>
            <a:endCxn id="54" idx="0"/>
          </p:cNvCxnSpPr>
          <p:nvPr/>
        </p:nvCxnSpPr>
        <p:spPr>
          <a:xfrm flipH="1">
            <a:off x="7813525" y="4873713"/>
            <a:ext cx="380856"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92A0139F-4CBD-FC29-12CB-D74735AC7843}"/>
              </a:ext>
            </a:extLst>
          </p:cNvPr>
          <p:cNvCxnSpPr>
            <a:cxnSpLocks/>
          </p:cNvCxnSpPr>
          <p:nvPr/>
        </p:nvCxnSpPr>
        <p:spPr>
          <a:xfrm flipH="1">
            <a:off x="9472937" y="4866011"/>
            <a:ext cx="380856"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72" name="Straight Arrow Connector 3071">
            <a:extLst>
              <a:ext uri="{FF2B5EF4-FFF2-40B4-BE49-F238E27FC236}">
                <a16:creationId xmlns:a16="http://schemas.microsoft.com/office/drawing/2014/main" id="{6E5E459B-D177-6F7D-50F4-EC38D8AC225E}"/>
              </a:ext>
            </a:extLst>
          </p:cNvPr>
          <p:cNvCxnSpPr>
            <a:cxnSpLocks/>
            <a:endCxn id="59" idx="0"/>
          </p:cNvCxnSpPr>
          <p:nvPr/>
        </p:nvCxnSpPr>
        <p:spPr>
          <a:xfrm>
            <a:off x="8228378" y="4873713"/>
            <a:ext cx="414853"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73" name="Straight Arrow Connector 3072">
            <a:extLst>
              <a:ext uri="{FF2B5EF4-FFF2-40B4-BE49-F238E27FC236}">
                <a16:creationId xmlns:a16="http://schemas.microsoft.com/office/drawing/2014/main" id="{5C2CF40E-36AD-9EE6-1BEF-00A23CF683C6}"/>
              </a:ext>
            </a:extLst>
          </p:cNvPr>
          <p:cNvCxnSpPr>
            <a:cxnSpLocks/>
          </p:cNvCxnSpPr>
          <p:nvPr/>
        </p:nvCxnSpPr>
        <p:spPr>
          <a:xfrm>
            <a:off x="9887790" y="4854718"/>
            <a:ext cx="414853" cy="512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75" name="Straight Arrow Connector 3074">
            <a:extLst>
              <a:ext uri="{FF2B5EF4-FFF2-40B4-BE49-F238E27FC236}">
                <a16:creationId xmlns:a16="http://schemas.microsoft.com/office/drawing/2014/main" id="{FA28BCD3-4079-6A15-D580-A22C45AAEC6F}"/>
              </a:ext>
            </a:extLst>
          </p:cNvPr>
          <p:cNvCxnSpPr>
            <a:cxnSpLocks/>
          </p:cNvCxnSpPr>
          <p:nvPr/>
        </p:nvCxnSpPr>
        <p:spPr>
          <a:xfrm>
            <a:off x="2361760" y="3017400"/>
            <a:ext cx="6979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7" name="TextBox 3076">
            <a:extLst>
              <a:ext uri="{FF2B5EF4-FFF2-40B4-BE49-F238E27FC236}">
                <a16:creationId xmlns:a16="http://schemas.microsoft.com/office/drawing/2014/main" id="{ACB96581-1E21-8818-0070-EF35DDFADB5B}"/>
              </a:ext>
            </a:extLst>
          </p:cNvPr>
          <p:cNvSpPr txBox="1"/>
          <p:nvPr/>
        </p:nvSpPr>
        <p:spPr>
          <a:xfrm>
            <a:off x="1093399" y="2832734"/>
            <a:ext cx="1268361" cy="369332"/>
          </a:xfrm>
          <a:prstGeom prst="rect">
            <a:avLst/>
          </a:prstGeom>
          <a:noFill/>
        </p:spPr>
        <p:txBody>
          <a:bodyPr wrap="none" rtlCol="0">
            <a:spAutoFit/>
          </a:bodyPr>
          <a:lstStyle/>
          <a:p>
            <a:r>
              <a:rPr lang="en-US" dirty="0"/>
              <a:t>Farm Level</a:t>
            </a:r>
          </a:p>
        </p:txBody>
      </p:sp>
      <p:cxnSp>
        <p:nvCxnSpPr>
          <p:cNvPr id="3078" name="Straight Arrow Connector 3077">
            <a:extLst>
              <a:ext uri="{FF2B5EF4-FFF2-40B4-BE49-F238E27FC236}">
                <a16:creationId xmlns:a16="http://schemas.microsoft.com/office/drawing/2014/main" id="{61A4926A-0307-C629-5129-A5ABA02017B0}"/>
              </a:ext>
            </a:extLst>
          </p:cNvPr>
          <p:cNvCxnSpPr>
            <a:cxnSpLocks/>
          </p:cNvCxnSpPr>
          <p:nvPr/>
        </p:nvCxnSpPr>
        <p:spPr>
          <a:xfrm>
            <a:off x="2361760" y="4498467"/>
            <a:ext cx="6979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9" name="TextBox 3078">
            <a:extLst>
              <a:ext uri="{FF2B5EF4-FFF2-40B4-BE49-F238E27FC236}">
                <a16:creationId xmlns:a16="http://schemas.microsoft.com/office/drawing/2014/main" id="{5AE00EE5-6A54-AD83-09C7-4A4823993FD2}"/>
              </a:ext>
            </a:extLst>
          </p:cNvPr>
          <p:cNvSpPr txBox="1"/>
          <p:nvPr/>
        </p:nvSpPr>
        <p:spPr>
          <a:xfrm>
            <a:off x="926310" y="4314668"/>
            <a:ext cx="1449115" cy="369332"/>
          </a:xfrm>
          <a:prstGeom prst="rect">
            <a:avLst/>
          </a:prstGeom>
          <a:noFill/>
        </p:spPr>
        <p:txBody>
          <a:bodyPr wrap="none" rtlCol="0">
            <a:spAutoFit/>
          </a:bodyPr>
          <a:lstStyle/>
          <a:p>
            <a:r>
              <a:rPr lang="en-US" dirty="0"/>
              <a:t>Animal Level</a:t>
            </a:r>
          </a:p>
        </p:txBody>
      </p:sp>
      <p:cxnSp>
        <p:nvCxnSpPr>
          <p:cNvPr id="3080" name="Straight Arrow Connector 3079">
            <a:extLst>
              <a:ext uri="{FF2B5EF4-FFF2-40B4-BE49-F238E27FC236}">
                <a16:creationId xmlns:a16="http://schemas.microsoft.com/office/drawing/2014/main" id="{673B5A05-0865-37DF-9E88-683871C4355C}"/>
              </a:ext>
            </a:extLst>
          </p:cNvPr>
          <p:cNvCxnSpPr>
            <a:cxnSpLocks/>
          </p:cNvCxnSpPr>
          <p:nvPr/>
        </p:nvCxnSpPr>
        <p:spPr>
          <a:xfrm>
            <a:off x="2337895" y="5508916"/>
            <a:ext cx="6979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81" name="TextBox 3080">
            <a:extLst>
              <a:ext uri="{FF2B5EF4-FFF2-40B4-BE49-F238E27FC236}">
                <a16:creationId xmlns:a16="http://schemas.microsoft.com/office/drawing/2014/main" id="{5ABAF1D7-9F6A-D851-6CFE-8CE7BC4116EF}"/>
              </a:ext>
            </a:extLst>
          </p:cNvPr>
          <p:cNvSpPr txBox="1"/>
          <p:nvPr/>
        </p:nvSpPr>
        <p:spPr>
          <a:xfrm>
            <a:off x="1069534" y="5324250"/>
            <a:ext cx="1160574" cy="369332"/>
          </a:xfrm>
          <a:prstGeom prst="rect">
            <a:avLst/>
          </a:prstGeom>
          <a:noFill/>
        </p:spPr>
        <p:txBody>
          <a:bodyPr wrap="none" rtlCol="0">
            <a:spAutoFit/>
          </a:bodyPr>
          <a:lstStyle/>
          <a:p>
            <a:r>
              <a:rPr lang="en-US" dirty="0"/>
              <a:t>Milk Level</a:t>
            </a:r>
          </a:p>
        </p:txBody>
      </p:sp>
      <p:sp>
        <p:nvSpPr>
          <p:cNvPr id="3082" name="TextBox 3081">
            <a:extLst>
              <a:ext uri="{FF2B5EF4-FFF2-40B4-BE49-F238E27FC236}">
                <a16:creationId xmlns:a16="http://schemas.microsoft.com/office/drawing/2014/main" id="{BFFD96CD-71E1-FEA5-BEB1-898C4FE86E38}"/>
              </a:ext>
            </a:extLst>
          </p:cNvPr>
          <p:cNvSpPr txBox="1"/>
          <p:nvPr/>
        </p:nvSpPr>
        <p:spPr>
          <a:xfrm>
            <a:off x="6493565" y="1638689"/>
            <a:ext cx="8027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TOTAL</a:t>
            </a:r>
          </a:p>
        </p:txBody>
      </p:sp>
      <p:cxnSp>
        <p:nvCxnSpPr>
          <p:cNvPr id="3083" name="Straight Arrow Connector 3082">
            <a:extLst>
              <a:ext uri="{FF2B5EF4-FFF2-40B4-BE49-F238E27FC236}">
                <a16:creationId xmlns:a16="http://schemas.microsoft.com/office/drawing/2014/main" id="{B7C40D95-E819-1DA9-A301-0137B3EEA652}"/>
              </a:ext>
            </a:extLst>
          </p:cNvPr>
          <p:cNvCxnSpPr>
            <a:cxnSpLocks/>
            <a:stCxn id="3082" idx="2"/>
            <a:endCxn id="29" idx="0"/>
          </p:cNvCxnSpPr>
          <p:nvPr/>
        </p:nvCxnSpPr>
        <p:spPr>
          <a:xfrm flipH="1">
            <a:off x="4707397" y="2008021"/>
            <a:ext cx="2187528" cy="6180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5" name="Straight Arrow Connector 3084">
            <a:extLst>
              <a:ext uri="{FF2B5EF4-FFF2-40B4-BE49-F238E27FC236}">
                <a16:creationId xmlns:a16="http://schemas.microsoft.com/office/drawing/2014/main" id="{B557A9DD-8406-3054-0CF7-E2ED49785126}"/>
              </a:ext>
            </a:extLst>
          </p:cNvPr>
          <p:cNvCxnSpPr>
            <a:cxnSpLocks/>
            <a:stCxn id="3082" idx="2"/>
            <a:endCxn id="55" idx="0"/>
          </p:cNvCxnSpPr>
          <p:nvPr/>
        </p:nvCxnSpPr>
        <p:spPr>
          <a:xfrm>
            <a:off x="6894925" y="2008021"/>
            <a:ext cx="2151394" cy="618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8" name="Straight Arrow Connector 3087">
            <a:extLst>
              <a:ext uri="{FF2B5EF4-FFF2-40B4-BE49-F238E27FC236}">
                <a16:creationId xmlns:a16="http://schemas.microsoft.com/office/drawing/2014/main" id="{4B2F97AF-7B7E-76BA-211C-D5C302DE181F}"/>
              </a:ext>
            </a:extLst>
          </p:cNvPr>
          <p:cNvCxnSpPr>
            <a:cxnSpLocks/>
          </p:cNvCxnSpPr>
          <p:nvPr/>
        </p:nvCxnSpPr>
        <p:spPr>
          <a:xfrm>
            <a:off x="2337895" y="1930469"/>
            <a:ext cx="6979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89" name="TextBox 3088">
            <a:extLst>
              <a:ext uri="{FF2B5EF4-FFF2-40B4-BE49-F238E27FC236}">
                <a16:creationId xmlns:a16="http://schemas.microsoft.com/office/drawing/2014/main" id="{8C4D994B-3C38-C98F-E642-A0A6DDF6506D}"/>
              </a:ext>
            </a:extLst>
          </p:cNvPr>
          <p:cNvSpPr txBox="1"/>
          <p:nvPr/>
        </p:nvSpPr>
        <p:spPr>
          <a:xfrm>
            <a:off x="1069534" y="1745803"/>
            <a:ext cx="875240" cy="369332"/>
          </a:xfrm>
          <a:prstGeom prst="rect">
            <a:avLst/>
          </a:prstGeom>
          <a:noFill/>
        </p:spPr>
        <p:txBody>
          <a:bodyPr wrap="none" rtlCol="0">
            <a:spAutoFit/>
          </a:bodyPr>
          <a:lstStyle/>
          <a:p>
            <a:r>
              <a:rPr lang="en-US" dirty="0"/>
              <a:t>Level 0</a:t>
            </a:r>
          </a:p>
        </p:txBody>
      </p:sp>
    </p:spTree>
    <p:extLst>
      <p:ext uri="{BB962C8B-B14F-4D97-AF65-F5344CB8AC3E}">
        <p14:creationId xmlns:p14="http://schemas.microsoft.com/office/powerpoint/2010/main" val="240462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B78A1-ED49-3F24-36D4-0718F05BA1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A942F2D-252D-CF79-38CE-FD0145E8BDAE}"/>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EE25F7E7-2787-13D8-C322-C3AEAE7CDCE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98C991F-1A01-5881-7ADF-7D59F23701BD}"/>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EC42B25F-8A85-BADA-4EBD-5758A240EE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08A32EE-F200-F4D1-B49A-A536BDAA0AA3}"/>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ED2BBE32-9F19-9971-91B1-32E522FF8A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52136F18-0FC1-F231-6019-F767528B2C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2A08E8A1-E051-BA0E-B428-235EE5ADA54D}"/>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1B5EA237-DFEC-F62A-BBA1-C9F058D134AF}"/>
              </a:ext>
            </a:extLst>
          </p:cNvPr>
          <p:cNvSpPr txBox="1"/>
          <p:nvPr/>
        </p:nvSpPr>
        <p:spPr>
          <a:xfrm>
            <a:off x="178526" y="1545900"/>
            <a:ext cx="8419784" cy="646331"/>
          </a:xfrm>
          <a:prstGeom prst="rect">
            <a:avLst/>
          </a:prstGeom>
          <a:noFill/>
        </p:spPr>
        <p:txBody>
          <a:bodyPr wrap="square" rtlCol="0">
            <a:spAutoFit/>
          </a:bodyPr>
          <a:lstStyle/>
          <a:p>
            <a:r>
              <a:rPr lang="en-US" sz="3600" b="1" dirty="0">
                <a:solidFill>
                  <a:srgbClr val="1B415D"/>
                </a:solidFill>
              </a:rPr>
              <a:t>Preprocessing</a:t>
            </a:r>
          </a:p>
        </p:txBody>
      </p:sp>
      <p:sp>
        <p:nvSpPr>
          <p:cNvPr id="3" name="TextBox 2">
            <a:extLst>
              <a:ext uri="{FF2B5EF4-FFF2-40B4-BE49-F238E27FC236}">
                <a16:creationId xmlns:a16="http://schemas.microsoft.com/office/drawing/2014/main" id="{F70A7780-95E5-A816-975C-E7219B7A8CD4}"/>
              </a:ext>
            </a:extLst>
          </p:cNvPr>
          <p:cNvSpPr txBox="1"/>
          <p:nvPr/>
        </p:nvSpPr>
        <p:spPr>
          <a:xfrm>
            <a:off x="566684" y="2289067"/>
            <a:ext cx="6146548" cy="3686202"/>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1B415D"/>
                </a:solidFill>
              </a:rPr>
              <a:t>Removing Outliers and null values</a:t>
            </a:r>
          </a:p>
          <a:p>
            <a:pPr marL="914400" lvl="1" indent="-457200">
              <a:buFont typeface="Arial" panose="020B0604020202020204" pitchFamily="34" charset="0"/>
              <a:buChar char="•"/>
            </a:pPr>
            <a:r>
              <a:rPr lang="en-US" dirty="0">
                <a:solidFill>
                  <a:srgbClr val="1B415D"/>
                </a:solidFill>
              </a:rPr>
              <a:t>Time Series Decomposition. [8] </a:t>
            </a:r>
          </a:p>
          <a:p>
            <a:pPr marL="914400" lvl="1" indent="-457200">
              <a:buFont typeface="Arial" panose="020B0604020202020204" pitchFamily="34" charset="0"/>
              <a:buChar char="•"/>
            </a:pPr>
            <a:r>
              <a:rPr lang="en-US" dirty="0">
                <a:solidFill>
                  <a:srgbClr val="1B415D"/>
                </a:solidFill>
              </a:rPr>
              <a:t>Statical methods like normal distribution.</a:t>
            </a:r>
          </a:p>
          <a:p>
            <a:pPr marL="914400" lvl="1" indent="-457200">
              <a:buFont typeface="Arial" panose="020B0604020202020204" pitchFamily="34" charset="0"/>
              <a:buChar char="•"/>
            </a:pPr>
            <a:endParaRPr lang="en-US" dirty="0">
              <a:solidFill>
                <a:srgbClr val="1B415D"/>
              </a:solidFill>
            </a:endParaRPr>
          </a:p>
          <a:p>
            <a:pPr marL="457200" indent="-457200">
              <a:buFont typeface="Arial" panose="020B0604020202020204" pitchFamily="34" charset="0"/>
              <a:buChar char="•"/>
            </a:pPr>
            <a:r>
              <a:rPr lang="en-US" sz="2400" dirty="0">
                <a:solidFill>
                  <a:srgbClr val="1B415D"/>
                </a:solidFill>
              </a:rPr>
              <a:t>Integrating climate data</a:t>
            </a:r>
            <a:r>
              <a:rPr lang="en-US" dirty="0">
                <a:solidFill>
                  <a:srgbClr val="1B415D"/>
                </a:solidFill>
              </a:rPr>
              <a:t>. [3,5]</a:t>
            </a:r>
          </a:p>
          <a:p>
            <a:pPr marL="457200" indent="-457200">
              <a:lnSpc>
                <a:spcPct val="150000"/>
              </a:lnSpc>
              <a:buFont typeface="Arial" panose="020B0604020202020204" pitchFamily="34" charset="0"/>
              <a:buChar char="•"/>
            </a:pPr>
            <a:r>
              <a:rPr lang="en-US" sz="2400" dirty="0">
                <a:solidFill>
                  <a:srgbClr val="1B415D"/>
                </a:solidFill>
              </a:rPr>
              <a:t>THI Compose </a:t>
            </a:r>
          </a:p>
          <a:p>
            <a:pPr marL="914400" lvl="1" indent="-457200">
              <a:lnSpc>
                <a:spcPct val="150000"/>
              </a:lnSpc>
              <a:buFont typeface="Arial" panose="020B0604020202020204" pitchFamily="34" charset="0"/>
              <a:buChar char="•"/>
            </a:pPr>
            <a:r>
              <a:rPr lang="en-US" dirty="0">
                <a:solidFill>
                  <a:srgbClr val="1B415D"/>
                </a:solidFill>
              </a:rPr>
              <a:t>Avg of 2 days before and after [3] </a:t>
            </a:r>
          </a:p>
          <a:p>
            <a:pPr marL="457200" indent="-457200">
              <a:lnSpc>
                <a:spcPct val="150000"/>
              </a:lnSpc>
              <a:buFont typeface="Arial" panose="020B0604020202020204" pitchFamily="34" charset="0"/>
              <a:buChar char="•"/>
            </a:pPr>
            <a:r>
              <a:rPr lang="en-US" sz="2400" dirty="0">
                <a:solidFill>
                  <a:srgbClr val="1B415D"/>
                </a:solidFill>
              </a:rPr>
              <a:t>Lag Features</a:t>
            </a:r>
          </a:p>
          <a:p>
            <a:pPr marL="914400" lvl="1" indent="-457200">
              <a:lnSpc>
                <a:spcPct val="150000"/>
              </a:lnSpc>
              <a:buFont typeface="Arial" panose="020B0604020202020204" pitchFamily="34" charset="0"/>
              <a:buChar char="•"/>
            </a:pPr>
            <a:r>
              <a:rPr lang="en-US" dirty="0">
                <a:solidFill>
                  <a:srgbClr val="1B415D"/>
                </a:solidFill>
              </a:rPr>
              <a:t>Captures the effect of past days</a:t>
            </a:r>
          </a:p>
        </p:txBody>
      </p:sp>
      <p:pic>
        <p:nvPicPr>
          <p:cNvPr id="4" name="Picture 3">
            <a:extLst>
              <a:ext uri="{FF2B5EF4-FFF2-40B4-BE49-F238E27FC236}">
                <a16:creationId xmlns:a16="http://schemas.microsoft.com/office/drawing/2014/main" id="{BEAE57CC-495A-F141-CDF3-056E85F84A32}"/>
              </a:ext>
            </a:extLst>
          </p:cNvPr>
          <p:cNvPicPr>
            <a:picLocks noChangeAspect="1"/>
          </p:cNvPicPr>
          <p:nvPr/>
        </p:nvPicPr>
        <p:blipFill>
          <a:blip r:embed="rId8"/>
          <a:stretch>
            <a:fillRect/>
          </a:stretch>
        </p:blipFill>
        <p:spPr>
          <a:xfrm>
            <a:off x="6820864" y="1297885"/>
            <a:ext cx="1869676" cy="1869676"/>
          </a:xfrm>
          <a:prstGeom prst="rect">
            <a:avLst/>
          </a:prstGeom>
        </p:spPr>
      </p:pic>
      <p:pic>
        <p:nvPicPr>
          <p:cNvPr id="6" name="Picture 5">
            <a:extLst>
              <a:ext uri="{FF2B5EF4-FFF2-40B4-BE49-F238E27FC236}">
                <a16:creationId xmlns:a16="http://schemas.microsoft.com/office/drawing/2014/main" id="{3A0F0FAA-ECA9-BA86-4A34-4C90FD50674D}"/>
              </a:ext>
            </a:extLst>
          </p:cNvPr>
          <p:cNvPicPr>
            <a:picLocks noChangeAspect="1"/>
          </p:cNvPicPr>
          <p:nvPr/>
        </p:nvPicPr>
        <p:blipFill>
          <a:blip r:embed="rId9"/>
          <a:stretch>
            <a:fillRect/>
          </a:stretch>
        </p:blipFill>
        <p:spPr>
          <a:xfrm>
            <a:off x="9715884" y="1869065"/>
            <a:ext cx="2003224" cy="1869676"/>
          </a:xfrm>
          <a:prstGeom prst="rect">
            <a:avLst/>
          </a:prstGeom>
        </p:spPr>
      </p:pic>
      <p:pic>
        <p:nvPicPr>
          <p:cNvPr id="1028" name="Picture 4" descr="https://www.geeksforgeeks.org/machine-learning/what-is-lag-in-time-series-forecasting/">
            <a:extLst>
              <a:ext uri="{FF2B5EF4-FFF2-40B4-BE49-F238E27FC236}">
                <a16:creationId xmlns:a16="http://schemas.microsoft.com/office/drawing/2014/main" id="{D78E3CE4-40ED-F98B-E34D-471A8F9E68B1}"/>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49609"/>
          <a:stretch>
            <a:fillRect/>
          </a:stretch>
        </p:blipFill>
        <p:spPr bwMode="auto">
          <a:xfrm>
            <a:off x="6811541" y="3427089"/>
            <a:ext cx="3769373" cy="2267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D070F2-D166-6BB8-4634-1C6B5FE7D6F5}"/>
              </a:ext>
            </a:extLst>
          </p:cNvPr>
          <p:cNvSpPr txBox="1"/>
          <p:nvPr/>
        </p:nvSpPr>
        <p:spPr>
          <a:xfrm>
            <a:off x="6713232" y="5617334"/>
            <a:ext cx="3970471" cy="230832"/>
          </a:xfrm>
          <a:prstGeom prst="rect">
            <a:avLst/>
          </a:prstGeom>
          <a:noFill/>
        </p:spPr>
        <p:txBody>
          <a:bodyPr wrap="square">
            <a:spAutoFit/>
          </a:bodyPr>
          <a:lstStyle/>
          <a:p>
            <a:r>
              <a:rPr lang="en-US" sz="900" dirty="0" err="1"/>
              <a:t>geeksforgeeks.org</a:t>
            </a:r>
            <a:r>
              <a:rPr lang="en-US" sz="900" dirty="0"/>
              <a:t>/machine-learning/what-is-lag-in-time-series-forecasting/</a:t>
            </a:r>
          </a:p>
        </p:txBody>
      </p:sp>
    </p:spTree>
    <p:extLst>
      <p:ext uri="{BB962C8B-B14F-4D97-AF65-F5344CB8AC3E}">
        <p14:creationId xmlns:p14="http://schemas.microsoft.com/office/powerpoint/2010/main" val="82675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1D9A89-ECF6-BD7A-E216-D163A219957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E309FA-8948-CDE1-BBFF-4E72F50D300A}"/>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CDF67F3D-1603-6EDC-BB50-23477F80C397}"/>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D4D5C47-4C9E-EB83-A8F8-0D9200D1A0CF}"/>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1E0AA4A9-334B-A211-989D-08ACB9567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66E2C6B-3CDE-3041-D2B6-769DCFF9D002}"/>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A283B44E-7921-EF96-4794-1C66DDB30B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6B37888E-5652-3DC3-B11A-4FA3A7738A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CABCFC7-3A1D-6D79-B1F9-ADBD569E0C1B}"/>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3D0C6B46-A9B6-BC44-2A4F-84217D395719}"/>
              </a:ext>
            </a:extLst>
          </p:cNvPr>
          <p:cNvSpPr txBox="1"/>
          <p:nvPr/>
        </p:nvSpPr>
        <p:spPr>
          <a:xfrm>
            <a:off x="178526" y="1545900"/>
            <a:ext cx="8419784" cy="646331"/>
          </a:xfrm>
          <a:prstGeom prst="rect">
            <a:avLst/>
          </a:prstGeom>
          <a:noFill/>
        </p:spPr>
        <p:txBody>
          <a:bodyPr wrap="square" rtlCol="0">
            <a:spAutoFit/>
          </a:bodyPr>
          <a:lstStyle/>
          <a:p>
            <a:r>
              <a:rPr lang="en-US" sz="3600" b="1" dirty="0">
                <a:solidFill>
                  <a:srgbClr val="1B415D"/>
                </a:solidFill>
              </a:rPr>
              <a:t>Model Selection for Prediction Task</a:t>
            </a:r>
          </a:p>
        </p:txBody>
      </p:sp>
      <p:sp>
        <p:nvSpPr>
          <p:cNvPr id="3" name="TextBox 2">
            <a:extLst>
              <a:ext uri="{FF2B5EF4-FFF2-40B4-BE49-F238E27FC236}">
                <a16:creationId xmlns:a16="http://schemas.microsoft.com/office/drawing/2014/main" id="{7BBD6652-674A-2793-3116-46F04A248A7F}"/>
              </a:ext>
            </a:extLst>
          </p:cNvPr>
          <p:cNvSpPr txBox="1"/>
          <p:nvPr/>
        </p:nvSpPr>
        <p:spPr>
          <a:xfrm>
            <a:off x="566684" y="2289067"/>
            <a:ext cx="11272634" cy="26154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1B415D"/>
                </a:solidFill>
                <a:sym typeface="Wingdings" pitchFamily="2" charset="2"/>
              </a:rPr>
              <a:t>Individual model for each animal </a:t>
            </a:r>
            <a:r>
              <a:rPr lang="en-US" sz="2000" dirty="0">
                <a:solidFill>
                  <a:srgbClr val="1B415D"/>
                </a:solidFill>
                <a:sym typeface="Wingdings" pitchFamily="2" charset="2"/>
              </a:rPr>
              <a:t>[5,6]</a:t>
            </a:r>
            <a:r>
              <a:rPr lang="en-US" sz="2800" dirty="0">
                <a:solidFill>
                  <a:srgbClr val="1B415D"/>
                </a:solidFill>
                <a:sym typeface="Wingdings" pitchFamily="2" charset="2"/>
              </a:rPr>
              <a:t>:</a:t>
            </a:r>
          </a:p>
          <a:p>
            <a:pPr marL="800100" lvl="1" indent="-342900">
              <a:lnSpc>
                <a:spcPct val="150000"/>
              </a:lnSpc>
              <a:buFont typeface="Arial" panose="020B0604020202020204" pitchFamily="34" charset="0"/>
              <a:buChar char="•"/>
            </a:pPr>
            <a:r>
              <a:rPr lang="en-US" sz="2800" dirty="0">
                <a:solidFill>
                  <a:srgbClr val="1B415D"/>
                </a:solidFill>
                <a:sym typeface="Wingdings" pitchFamily="2" charset="2"/>
              </a:rPr>
              <a:t>Not scalable.</a:t>
            </a:r>
          </a:p>
          <a:p>
            <a:pPr marL="342900" indent="-342900">
              <a:lnSpc>
                <a:spcPct val="150000"/>
              </a:lnSpc>
              <a:buFont typeface="Arial" panose="020B0604020202020204" pitchFamily="34" charset="0"/>
              <a:buChar char="•"/>
            </a:pPr>
            <a:r>
              <a:rPr lang="en-US" sz="2800" dirty="0">
                <a:solidFill>
                  <a:srgbClr val="1B415D"/>
                </a:solidFill>
              </a:rPr>
              <a:t>Global model for all the animals.</a:t>
            </a:r>
          </a:p>
          <a:p>
            <a:pPr marL="800100" lvl="1" indent="-342900">
              <a:lnSpc>
                <a:spcPct val="150000"/>
              </a:lnSpc>
              <a:buFont typeface="Arial" panose="020B0604020202020204" pitchFamily="34" charset="0"/>
              <a:buChar char="•"/>
            </a:pPr>
            <a:r>
              <a:rPr lang="en-US" sz="2800" dirty="0">
                <a:solidFill>
                  <a:srgbClr val="1B415D"/>
                </a:solidFill>
              </a:rPr>
              <a:t>LGBM, </a:t>
            </a:r>
            <a:r>
              <a:rPr lang="en-US" sz="2800" dirty="0" err="1">
                <a:solidFill>
                  <a:srgbClr val="1B415D"/>
                </a:solidFill>
              </a:rPr>
              <a:t>XGBoost</a:t>
            </a:r>
            <a:r>
              <a:rPr lang="en-US" sz="2800" dirty="0">
                <a:solidFill>
                  <a:srgbClr val="1B415D"/>
                </a:solidFill>
              </a:rPr>
              <a:t>,  RNN works perfectly for global model. </a:t>
            </a:r>
            <a:r>
              <a:rPr lang="en-US" sz="2000" dirty="0">
                <a:solidFill>
                  <a:srgbClr val="1B415D"/>
                </a:solidFill>
              </a:rPr>
              <a:t>[3,7]</a:t>
            </a:r>
            <a:endParaRPr lang="en-US" sz="2800" dirty="0">
              <a:solidFill>
                <a:srgbClr val="1B415D"/>
              </a:solidFill>
            </a:endParaRPr>
          </a:p>
        </p:txBody>
      </p:sp>
    </p:spTree>
    <p:extLst>
      <p:ext uri="{BB962C8B-B14F-4D97-AF65-F5344CB8AC3E}">
        <p14:creationId xmlns:p14="http://schemas.microsoft.com/office/powerpoint/2010/main" val="401221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43736-AE64-408B-BB1A-53803F22CD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837152-0B00-7829-F232-D19050DE5552}"/>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85513C30-8368-4B05-5053-4E08560688B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F68DC70-D9A8-E799-0A30-562278509356}"/>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5EC14B0A-DBFE-AE64-FE87-CD04473B18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9A06F9D-62B4-7C05-4E24-A5EAD5756D2E}"/>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0098CA71-7A5D-791C-F777-2AD1AEB17E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F989F71E-73DB-1007-C201-6C5F77D833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1563CEB-E966-F7B5-30EC-A8007F4FC62E}"/>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0A77BE81-CF58-6053-8A18-5BF114378C71}"/>
              </a:ext>
            </a:extLst>
          </p:cNvPr>
          <p:cNvSpPr txBox="1"/>
          <p:nvPr/>
        </p:nvSpPr>
        <p:spPr>
          <a:xfrm>
            <a:off x="178526" y="1339396"/>
            <a:ext cx="9854704" cy="646331"/>
          </a:xfrm>
          <a:prstGeom prst="rect">
            <a:avLst/>
          </a:prstGeom>
          <a:noFill/>
        </p:spPr>
        <p:txBody>
          <a:bodyPr wrap="square" rtlCol="0">
            <a:spAutoFit/>
          </a:bodyPr>
          <a:lstStyle/>
          <a:p>
            <a:r>
              <a:rPr lang="en-US" sz="3600" b="1" dirty="0">
                <a:solidFill>
                  <a:srgbClr val="1B415D"/>
                </a:solidFill>
              </a:rPr>
              <a:t>Approaches of Implementation </a:t>
            </a:r>
            <a:r>
              <a:rPr lang="en-US" b="1" dirty="0">
                <a:solidFill>
                  <a:srgbClr val="1B415D"/>
                </a:solidFill>
              </a:rPr>
              <a:t>[9]</a:t>
            </a:r>
            <a:r>
              <a:rPr lang="en-US" sz="3600" b="1" dirty="0">
                <a:solidFill>
                  <a:srgbClr val="1B415D"/>
                </a:solidFill>
              </a:rPr>
              <a:t> : Top Down</a:t>
            </a:r>
          </a:p>
        </p:txBody>
      </p:sp>
      <p:pic>
        <p:nvPicPr>
          <p:cNvPr id="51" name="Picture 50">
            <a:extLst>
              <a:ext uri="{FF2B5EF4-FFF2-40B4-BE49-F238E27FC236}">
                <a16:creationId xmlns:a16="http://schemas.microsoft.com/office/drawing/2014/main" id="{A2AF90CA-B8A3-1774-12D6-48F04B5E35A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3216267" y="4331676"/>
            <a:ext cx="945088" cy="608375"/>
          </a:xfrm>
          <a:prstGeom prst="rect">
            <a:avLst/>
          </a:prstGeom>
        </p:spPr>
      </p:pic>
      <p:pic>
        <p:nvPicPr>
          <p:cNvPr id="52" name="Picture 51">
            <a:extLst>
              <a:ext uri="{FF2B5EF4-FFF2-40B4-BE49-F238E27FC236}">
                <a16:creationId xmlns:a16="http://schemas.microsoft.com/office/drawing/2014/main" id="{78C703F7-7D94-A87F-9ABD-BC9B364809AF}"/>
              </a:ext>
            </a:extLst>
          </p:cNvPr>
          <p:cNvPicPr>
            <a:picLocks noChangeAspect="1"/>
          </p:cNvPicPr>
          <p:nvPr/>
        </p:nvPicPr>
        <p:blipFill>
          <a:blip r:embed="rId10"/>
          <a:srcRect l="22961" t="57864" r="62119" b="30040"/>
          <a:stretch>
            <a:fillRect/>
          </a:stretch>
        </p:blipFill>
        <p:spPr>
          <a:xfrm>
            <a:off x="2780177" y="5427696"/>
            <a:ext cx="920785" cy="324800"/>
          </a:xfrm>
          <a:prstGeom prst="rect">
            <a:avLst/>
          </a:prstGeom>
        </p:spPr>
      </p:pic>
      <p:pic>
        <p:nvPicPr>
          <p:cNvPr id="53" name="Picture 52">
            <a:extLst>
              <a:ext uri="{FF2B5EF4-FFF2-40B4-BE49-F238E27FC236}">
                <a16:creationId xmlns:a16="http://schemas.microsoft.com/office/drawing/2014/main" id="{E7D74209-1147-82C8-0903-A6F642AB5AD3}"/>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3999367" y="2981843"/>
            <a:ext cx="1218647" cy="622233"/>
          </a:xfrm>
          <a:prstGeom prst="rect">
            <a:avLst/>
          </a:prstGeom>
        </p:spPr>
      </p:pic>
      <p:pic>
        <p:nvPicPr>
          <p:cNvPr id="54" name="Picture 53">
            <a:extLst>
              <a:ext uri="{FF2B5EF4-FFF2-40B4-BE49-F238E27FC236}">
                <a16:creationId xmlns:a16="http://schemas.microsoft.com/office/drawing/2014/main" id="{731BD3E7-802E-8C96-D336-666C87D700F8}"/>
              </a:ext>
            </a:extLst>
          </p:cNvPr>
          <p:cNvPicPr>
            <a:picLocks noChangeAspect="1"/>
          </p:cNvPicPr>
          <p:nvPr/>
        </p:nvPicPr>
        <p:blipFill>
          <a:blip r:embed="rId8">
            <a:extLst>
              <a:ext uri="{BEBA8EAE-BF5A-486C-A8C5-ECC9F3942E4B}">
                <a14:imgProps xmlns:a14="http://schemas.microsoft.com/office/drawing/2010/main">
                  <a14:imgLayer r:embed="rId12">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5031274" y="4331675"/>
            <a:ext cx="945088" cy="608375"/>
          </a:xfrm>
          <a:prstGeom prst="rect">
            <a:avLst/>
          </a:prstGeom>
        </p:spPr>
      </p:pic>
      <p:cxnSp>
        <p:nvCxnSpPr>
          <p:cNvPr id="55" name="Straight Arrow Connector 54">
            <a:extLst>
              <a:ext uri="{FF2B5EF4-FFF2-40B4-BE49-F238E27FC236}">
                <a16:creationId xmlns:a16="http://schemas.microsoft.com/office/drawing/2014/main" id="{92704778-56CA-CD67-4876-CE39CEA24E6B}"/>
              </a:ext>
            </a:extLst>
          </p:cNvPr>
          <p:cNvCxnSpPr>
            <a:cxnSpLocks/>
            <a:stCxn id="53" idx="2"/>
            <a:endCxn id="54" idx="0"/>
          </p:cNvCxnSpPr>
          <p:nvPr/>
        </p:nvCxnSpPr>
        <p:spPr>
          <a:xfrm>
            <a:off x="4608690" y="3604076"/>
            <a:ext cx="895128" cy="72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CF7A83C4-87B4-B83E-85D0-37853901A969}"/>
              </a:ext>
            </a:extLst>
          </p:cNvPr>
          <p:cNvCxnSpPr>
            <a:cxnSpLocks/>
            <a:endCxn id="51" idx="0"/>
          </p:cNvCxnSpPr>
          <p:nvPr/>
        </p:nvCxnSpPr>
        <p:spPr>
          <a:xfrm flipH="1">
            <a:off x="3688811" y="3604076"/>
            <a:ext cx="883056" cy="72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7" name="Picture 56">
            <a:extLst>
              <a:ext uri="{FF2B5EF4-FFF2-40B4-BE49-F238E27FC236}">
                <a16:creationId xmlns:a16="http://schemas.microsoft.com/office/drawing/2014/main" id="{128434F8-08C7-874F-CE6D-A4B87BCA7EFC}"/>
              </a:ext>
            </a:extLst>
          </p:cNvPr>
          <p:cNvPicPr>
            <a:picLocks noChangeAspect="1"/>
          </p:cNvPicPr>
          <p:nvPr/>
        </p:nvPicPr>
        <p:blipFill>
          <a:blip r:embed="rId10"/>
          <a:srcRect l="22961" t="57864" r="62119" b="30040"/>
          <a:stretch>
            <a:fillRect/>
          </a:stretch>
        </p:blipFill>
        <p:spPr>
          <a:xfrm>
            <a:off x="3700962" y="5427696"/>
            <a:ext cx="920785" cy="324800"/>
          </a:xfrm>
          <a:prstGeom prst="rect">
            <a:avLst/>
          </a:prstGeom>
        </p:spPr>
      </p:pic>
      <p:pic>
        <p:nvPicPr>
          <p:cNvPr id="58" name="Picture 57">
            <a:extLst>
              <a:ext uri="{FF2B5EF4-FFF2-40B4-BE49-F238E27FC236}">
                <a16:creationId xmlns:a16="http://schemas.microsoft.com/office/drawing/2014/main" id="{8007E261-1F9D-1EA6-8984-00CD66E01D2B}"/>
              </a:ext>
            </a:extLst>
          </p:cNvPr>
          <p:cNvPicPr>
            <a:picLocks noChangeAspect="1"/>
          </p:cNvPicPr>
          <p:nvPr/>
        </p:nvPicPr>
        <p:blipFill>
          <a:blip r:embed="rId10"/>
          <a:srcRect l="22961" t="57864" r="62119" b="30040"/>
          <a:stretch>
            <a:fillRect/>
          </a:stretch>
        </p:blipFill>
        <p:spPr>
          <a:xfrm>
            <a:off x="4621747" y="5427695"/>
            <a:ext cx="920785" cy="324800"/>
          </a:xfrm>
          <a:prstGeom prst="rect">
            <a:avLst/>
          </a:prstGeom>
        </p:spPr>
      </p:pic>
      <p:pic>
        <p:nvPicPr>
          <p:cNvPr id="59" name="Picture 58">
            <a:extLst>
              <a:ext uri="{FF2B5EF4-FFF2-40B4-BE49-F238E27FC236}">
                <a16:creationId xmlns:a16="http://schemas.microsoft.com/office/drawing/2014/main" id="{0FDBD862-59EF-8A92-B4AE-EC1B80959C94}"/>
              </a:ext>
            </a:extLst>
          </p:cNvPr>
          <p:cNvPicPr>
            <a:picLocks noChangeAspect="1"/>
          </p:cNvPicPr>
          <p:nvPr/>
        </p:nvPicPr>
        <p:blipFill>
          <a:blip r:embed="rId10"/>
          <a:srcRect l="22961" t="57864" r="62119" b="30040"/>
          <a:stretch>
            <a:fillRect/>
          </a:stretch>
        </p:blipFill>
        <p:spPr>
          <a:xfrm>
            <a:off x="5542532" y="5427695"/>
            <a:ext cx="920785" cy="324800"/>
          </a:xfrm>
          <a:prstGeom prst="rect">
            <a:avLst/>
          </a:prstGeom>
        </p:spPr>
      </p:pic>
      <p:cxnSp>
        <p:nvCxnSpPr>
          <p:cNvPr id="60" name="Straight Arrow Connector 59">
            <a:extLst>
              <a:ext uri="{FF2B5EF4-FFF2-40B4-BE49-F238E27FC236}">
                <a16:creationId xmlns:a16="http://schemas.microsoft.com/office/drawing/2014/main" id="{1425DA29-3901-6561-2EF7-2F92FF850C91}"/>
              </a:ext>
            </a:extLst>
          </p:cNvPr>
          <p:cNvCxnSpPr>
            <a:cxnSpLocks/>
            <a:endCxn id="52" idx="0"/>
          </p:cNvCxnSpPr>
          <p:nvPr/>
        </p:nvCxnSpPr>
        <p:spPr>
          <a:xfrm flipH="1">
            <a:off x="3240570" y="4973716"/>
            <a:ext cx="422664"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082FE7A9-00A0-D452-D40A-D24E5E615C08}"/>
              </a:ext>
            </a:extLst>
          </p:cNvPr>
          <p:cNvCxnSpPr>
            <a:cxnSpLocks/>
          </p:cNvCxnSpPr>
          <p:nvPr/>
        </p:nvCxnSpPr>
        <p:spPr>
          <a:xfrm flipH="1">
            <a:off x="5082139" y="4966890"/>
            <a:ext cx="422664"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3F6093A8-5FF2-700A-9D52-3E347281923A}"/>
              </a:ext>
            </a:extLst>
          </p:cNvPr>
          <p:cNvCxnSpPr>
            <a:cxnSpLocks/>
            <a:endCxn id="57" idx="0"/>
          </p:cNvCxnSpPr>
          <p:nvPr/>
        </p:nvCxnSpPr>
        <p:spPr>
          <a:xfrm>
            <a:off x="3700962" y="4973716"/>
            <a:ext cx="460392"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40AC8D58-CFBC-9779-FE75-C0C914D9691B}"/>
              </a:ext>
            </a:extLst>
          </p:cNvPr>
          <p:cNvCxnSpPr>
            <a:cxnSpLocks/>
          </p:cNvCxnSpPr>
          <p:nvPr/>
        </p:nvCxnSpPr>
        <p:spPr>
          <a:xfrm>
            <a:off x="5542532" y="4956882"/>
            <a:ext cx="460392"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72" name="Picture 3071">
            <a:extLst>
              <a:ext uri="{FF2B5EF4-FFF2-40B4-BE49-F238E27FC236}">
                <a16:creationId xmlns:a16="http://schemas.microsoft.com/office/drawing/2014/main" id="{5E591B66-23BF-FB72-BF0B-92F2E7651464}"/>
              </a:ext>
            </a:extLst>
          </p:cNvPr>
          <p:cNvPicPr>
            <a:picLocks noChangeAspect="1"/>
          </p:cNvPicPr>
          <p:nvPr/>
        </p:nvPicPr>
        <p:blipFill>
          <a:blip r:embed="rId8">
            <a:extLst>
              <a:ext uri="{BEBA8EAE-BF5A-486C-A8C5-ECC9F3942E4B}">
                <a14:imgProps xmlns:a14="http://schemas.microsoft.com/office/drawing/2010/main">
                  <a14:imgLayer r:embed="rId13">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8031483" y="4331677"/>
            <a:ext cx="945088" cy="608375"/>
          </a:xfrm>
          <a:prstGeom prst="rect">
            <a:avLst/>
          </a:prstGeom>
        </p:spPr>
      </p:pic>
      <p:pic>
        <p:nvPicPr>
          <p:cNvPr id="3073" name="Picture 3072">
            <a:extLst>
              <a:ext uri="{FF2B5EF4-FFF2-40B4-BE49-F238E27FC236}">
                <a16:creationId xmlns:a16="http://schemas.microsoft.com/office/drawing/2014/main" id="{65AED1A4-4990-250E-4745-7ED81777A9E5}"/>
              </a:ext>
            </a:extLst>
          </p:cNvPr>
          <p:cNvPicPr>
            <a:picLocks noChangeAspect="1"/>
          </p:cNvPicPr>
          <p:nvPr/>
        </p:nvPicPr>
        <p:blipFill>
          <a:blip r:embed="rId10"/>
          <a:srcRect l="22961" t="57864" r="62119" b="30040"/>
          <a:stretch>
            <a:fillRect/>
          </a:stretch>
        </p:blipFill>
        <p:spPr>
          <a:xfrm>
            <a:off x="7595393" y="5427697"/>
            <a:ext cx="920785" cy="324800"/>
          </a:xfrm>
          <a:prstGeom prst="rect">
            <a:avLst/>
          </a:prstGeom>
        </p:spPr>
      </p:pic>
      <p:pic>
        <p:nvPicPr>
          <p:cNvPr id="3075" name="Picture 3074">
            <a:extLst>
              <a:ext uri="{FF2B5EF4-FFF2-40B4-BE49-F238E27FC236}">
                <a16:creationId xmlns:a16="http://schemas.microsoft.com/office/drawing/2014/main" id="{FA114540-F6D5-7B0E-CF37-0D24CE23A44F}"/>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8814583" y="2981844"/>
            <a:ext cx="1218647" cy="622233"/>
          </a:xfrm>
          <a:prstGeom prst="rect">
            <a:avLst/>
          </a:prstGeom>
        </p:spPr>
      </p:pic>
      <p:pic>
        <p:nvPicPr>
          <p:cNvPr id="3076" name="Picture 3075">
            <a:extLst>
              <a:ext uri="{FF2B5EF4-FFF2-40B4-BE49-F238E27FC236}">
                <a16:creationId xmlns:a16="http://schemas.microsoft.com/office/drawing/2014/main" id="{BA7FEBFE-8562-E8E9-E527-A4899AA2A5F8}"/>
              </a:ext>
            </a:extLst>
          </p:cNvPr>
          <p:cNvPicPr>
            <a:picLocks noChangeAspect="1"/>
          </p:cNvPicPr>
          <p:nvPr/>
        </p:nvPicPr>
        <p:blipFill>
          <a:blip r:embed="rId8">
            <a:extLst>
              <a:ext uri="{BEBA8EAE-BF5A-486C-A8C5-ECC9F3942E4B}">
                <a14:imgProps xmlns:a14="http://schemas.microsoft.com/office/drawing/2010/main">
                  <a14:imgLayer r:embed="rId14">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9846490" y="4331676"/>
            <a:ext cx="945088" cy="608375"/>
          </a:xfrm>
          <a:prstGeom prst="rect">
            <a:avLst/>
          </a:prstGeom>
        </p:spPr>
      </p:pic>
      <p:cxnSp>
        <p:nvCxnSpPr>
          <p:cNvPr id="3077" name="Straight Arrow Connector 3076">
            <a:extLst>
              <a:ext uri="{FF2B5EF4-FFF2-40B4-BE49-F238E27FC236}">
                <a16:creationId xmlns:a16="http://schemas.microsoft.com/office/drawing/2014/main" id="{E474FEBF-8BFC-FEC4-B36A-9EDB6362922B}"/>
              </a:ext>
            </a:extLst>
          </p:cNvPr>
          <p:cNvCxnSpPr>
            <a:cxnSpLocks/>
            <a:stCxn id="3075" idx="2"/>
            <a:endCxn id="3076" idx="0"/>
          </p:cNvCxnSpPr>
          <p:nvPr/>
        </p:nvCxnSpPr>
        <p:spPr>
          <a:xfrm>
            <a:off x="9423907" y="3604077"/>
            <a:ext cx="895128" cy="72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78" name="Straight Arrow Connector 3077">
            <a:extLst>
              <a:ext uri="{FF2B5EF4-FFF2-40B4-BE49-F238E27FC236}">
                <a16:creationId xmlns:a16="http://schemas.microsoft.com/office/drawing/2014/main" id="{B303F1C0-A75D-B020-9690-838E56EFA24C}"/>
              </a:ext>
            </a:extLst>
          </p:cNvPr>
          <p:cNvCxnSpPr>
            <a:cxnSpLocks/>
            <a:endCxn id="3072" idx="0"/>
          </p:cNvCxnSpPr>
          <p:nvPr/>
        </p:nvCxnSpPr>
        <p:spPr>
          <a:xfrm flipH="1">
            <a:off x="8504027" y="3604077"/>
            <a:ext cx="883056" cy="727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79" name="Picture 3078">
            <a:extLst>
              <a:ext uri="{FF2B5EF4-FFF2-40B4-BE49-F238E27FC236}">
                <a16:creationId xmlns:a16="http://schemas.microsoft.com/office/drawing/2014/main" id="{3CD49717-5742-7B33-9A5B-EBB076EA2EF0}"/>
              </a:ext>
            </a:extLst>
          </p:cNvPr>
          <p:cNvPicPr>
            <a:picLocks noChangeAspect="1"/>
          </p:cNvPicPr>
          <p:nvPr/>
        </p:nvPicPr>
        <p:blipFill>
          <a:blip r:embed="rId10"/>
          <a:srcRect l="22961" t="57864" r="62119" b="30040"/>
          <a:stretch>
            <a:fillRect/>
          </a:stretch>
        </p:blipFill>
        <p:spPr>
          <a:xfrm>
            <a:off x="8516178" y="5427697"/>
            <a:ext cx="920785" cy="324800"/>
          </a:xfrm>
          <a:prstGeom prst="rect">
            <a:avLst/>
          </a:prstGeom>
        </p:spPr>
      </p:pic>
      <p:pic>
        <p:nvPicPr>
          <p:cNvPr id="3080" name="Picture 3079">
            <a:extLst>
              <a:ext uri="{FF2B5EF4-FFF2-40B4-BE49-F238E27FC236}">
                <a16:creationId xmlns:a16="http://schemas.microsoft.com/office/drawing/2014/main" id="{4EF31FC0-A868-16EF-1544-E47436394BA0}"/>
              </a:ext>
            </a:extLst>
          </p:cNvPr>
          <p:cNvPicPr>
            <a:picLocks noChangeAspect="1"/>
          </p:cNvPicPr>
          <p:nvPr/>
        </p:nvPicPr>
        <p:blipFill>
          <a:blip r:embed="rId10"/>
          <a:srcRect l="22961" t="57864" r="62119" b="30040"/>
          <a:stretch>
            <a:fillRect/>
          </a:stretch>
        </p:blipFill>
        <p:spPr>
          <a:xfrm>
            <a:off x="9436963" y="5427696"/>
            <a:ext cx="920785" cy="324800"/>
          </a:xfrm>
          <a:prstGeom prst="rect">
            <a:avLst/>
          </a:prstGeom>
        </p:spPr>
      </p:pic>
      <p:pic>
        <p:nvPicPr>
          <p:cNvPr id="3081" name="Picture 3080">
            <a:extLst>
              <a:ext uri="{FF2B5EF4-FFF2-40B4-BE49-F238E27FC236}">
                <a16:creationId xmlns:a16="http://schemas.microsoft.com/office/drawing/2014/main" id="{EEE71F8C-623F-EC04-603B-A06D67FD9309}"/>
              </a:ext>
            </a:extLst>
          </p:cNvPr>
          <p:cNvPicPr>
            <a:picLocks noChangeAspect="1"/>
          </p:cNvPicPr>
          <p:nvPr/>
        </p:nvPicPr>
        <p:blipFill>
          <a:blip r:embed="rId10"/>
          <a:srcRect l="22961" t="57864" r="62119" b="30040"/>
          <a:stretch>
            <a:fillRect/>
          </a:stretch>
        </p:blipFill>
        <p:spPr>
          <a:xfrm>
            <a:off x="10357748" y="5427696"/>
            <a:ext cx="920785" cy="324800"/>
          </a:xfrm>
          <a:prstGeom prst="rect">
            <a:avLst/>
          </a:prstGeom>
        </p:spPr>
      </p:pic>
      <p:cxnSp>
        <p:nvCxnSpPr>
          <p:cNvPr id="3082" name="Straight Arrow Connector 3081">
            <a:extLst>
              <a:ext uri="{FF2B5EF4-FFF2-40B4-BE49-F238E27FC236}">
                <a16:creationId xmlns:a16="http://schemas.microsoft.com/office/drawing/2014/main" id="{9B9DC83D-57DA-5AC2-7852-A90A9BE83708}"/>
              </a:ext>
            </a:extLst>
          </p:cNvPr>
          <p:cNvCxnSpPr>
            <a:cxnSpLocks/>
            <a:endCxn id="3073" idx="0"/>
          </p:cNvCxnSpPr>
          <p:nvPr/>
        </p:nvCxnSpPr>
        <p:spPr>
          <a:xfrm flipH="1">
            <a:off x="8055786" y="4973717"/>
            <a:ext cx="422664"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3" name="Straight Arrow Connector 3082">
            <a:extLst>
              <a:ext uri="{FF2B5EF4-FFF2-40B4-BE49-F238E27FC236}">
                <a16:creationId xmlns:a16="http://schemas.microsoft.com/office/drawing/2014/main" id="{BA414EAC-B93B-79F3-6361-6BDAF2A6FF53}"/>
              </a:ext>
            </a:extLst>
          </p:cNvPr>
          <p:cNvCxnSpPr>
            <a:cxnSpLocks/>
          </p:cNvCxnSpPr>
          <p:nvPr/>
        </p:nvCxnSpPr>
        <p:spPr>
          <a:xfrm flipH="1">
            <a:off x="9897356" y="4966891"/>
            <a:ext cx="422664"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4" name="Straight Arrow Connector 3083">
            <a:extLst>
              <a:ext uri="{FF2B5EF4-FFF2-40B4-BE49-F238E27FC236}">
                <a16:creationId xmlns:a16="http://schemas.microsoft.com/office/drawing/2014/main" id="{482F1909-A3BE-79B6-B2F0-9B10B7C66003}"/>
              </a:ext>
            </a:extLst>
          </p:cNvPr>
          <p:cNvCxnSpPr>
            <a:cxnSpLocks/>
            <a:endCxn id="3079" idx="0"/>
          </p:cNvCxnSpPr>
          <p:nvPr/>
        </p:nvCxnSpPr>
        <p:spPr>
          <a:xfrm>
            <a:off x="8516178" y="4973717"/>
            <a:ext cx="460392"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5" name="Straight Arrow Connector 3084">
            <a:extLst>
              <a:ext uri="{FF2B5EF4-FFF2-40B4-BE49-F238E27FC236}">
                <a16:creationId xmlns:a16="http://schemas.microsoft.com/office/drawing/2014/main" id="{A66634B2-AD6A-D3B8-8FDB-B2E693D601E6}"/>
              </a:ext>
            </a:extLst>
          </p:cNvPr>
          <p:cNvCxnSpPr>
            <a:cxnSpLocks/>
          </p:cNvCxnSpPr>
          <p:nvPr/>
        </p:nvCxnSpPr>
        <p:spPr>
          <a:xfrm>
            <a:off x="10357748" y="4956883"/>
            <a:ext cx="460392" cy="453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92" name="TextBox 3091">
            <a:extLst>
              <a:ext uri="{FF2B5EF4-FFF2-40B4-BE49-F238E27FC236}">
                <a16:creationId xmlns:a16="http://schemas.microsoft.com/office/drawing/2014/main" id="{5EC21389-014F-5396-80EF-4D4F38160338}"/>
              </a:ext>
            </a:extLst>
          </p:cNvPr>
          <p:cNvSpPr txBox="1"/>
          <p:nvPr/>
        </p:nvSpPr>
        <p:spPr>
          <a:xfrm>
            <a:off x="6590931" y="2106831"/>
            <a:ext cx="890837" cy="32730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TOTAL</a:t>
            </a:r>
          </a:p>
        </p:txBody>
      </p:sp>
      <p:cxnSp>
        <p:nvCxnSpPr>
          <p:cNvPr id="3093" name="Straight Arrow Connector 3092">
            <a:extLst>
              <a:ext uri="{FF2B5EF4-FFF2-40B4-BE49-F238E27FC236}">
                <a16:creationId xmlns:a16="http://schemas.microsoft.com/office/drawing/2014/main" id="{E843DCBF-AEF3-574B-3F48-94A034794D9E}"/>
              </a:ext>
            </a:extLst>
          </p:cNvPr>
          <p:cNvCxnSpPr>
            <a:cxnSpLocks/>
            <a:stCxn id="3092" idx="2"/>
            <a:endCxn id="53" idx="0"/>
          </p:cNvCxnSpPr>
          <p:nvPr/>
        </p:nvCxnSpPr>
        <p:spPr>
          <a:xfrm flipH="1">
            <a:off x="4608690" y="2434134"/>
            <a:ext cx="2427658" cy="547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94" name="Straight Arrow Connector 3093">
            <a:extLst>
              <a:ext uri="{FF2B5EF4-FFF2-40B4-BE49-F238E27FC236}">
                <a16:creationId xmlns:a16="http://schemas.microsoft.com/office/drawing/2014/main" id="{184EE433-7CC1-E6AB-4550-A4CC7FCE7B0A}"/>
              </a:ext>
            </a:extLst>
          </p:cNvPr>
          <p:cNvCxnSpPr>
            <a:cxnSpLocks/>
            <a:stCxn id="3092" idx="2"/>
            <a:endCxn id="3075" idx="0"/>
          </p:cNvCxnSpPr>
          <p:nvPr/>
        </p:nvCxnSpPr>
        <p:spPr>
          <a:xfrm>
            <a:off x="7036349" y="2434134"/>
            <a:ext cx="2387558" cy="5477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95" name="Straight Arrow Connector 3094">
            <a:extLst>
              <a:ext uri="{FF2B5EF4-FFF2-40B4-BE49-F238E27FC236}">
                <a16:creationId xmlns:a16="http://schemas.microsoft.com/office/drawing/2014/main" id="{CF6B3656-4850-4478-7636-604E95ABAD6A}"/>
              </a:ext>
            </a:extLst>
          </p:cNvPr>
          <p:cNvCxnSpPr>
            <a:cxnSpLocks/>
          </p:cNvCxnSpPr>
          <p:nvPr/>
        </p:nvCxnSpPr>
        <p:spPr>
          <a:xfrm>
            <a:off x="1474501" y="2365407"/>
            <a:ext cx="2226462" cy="0"/>
          </a:xfrm>
          <a:prstGeom prst="straightConnector1">
            <a:avLst/>
          </a:prstGeom>
          <a:ln w="508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99" name="TextBox 3098">
            <a:extLst>
              <a:ext uri="{FF2B5EF4-FFF2-40B4-BE49-F238E27FC236}">
                <a16:creationId xmlns:a16="http://schemas.microsoft.com/office/drawing/2014/main" id="{6D37D692-42F0-9D68-E281-722641A748E3}"/>
              </a:ext>
            </a:extLst>
          </p:cNvPr>
          <p:cNvSpPr txBox="1"/>
          <p:nvPr/>
        </p:nvSpPr>
        <p:spPr>
          <a:xfrm>
            <a:off x="1819380" y="1912149"/>
            <a:ext cx="1536703" cy="523220"/>
          </a:xfrm>
          <a:prstGeom prst="rect">
            <a:avLst/>
          </a:prstGeom>
          <a:noFill/>
        </p:spPr>
        <p:txBody>
          <a:bodyPr wrap="none" rtlCol="0">
            <a:spAutoFit/>
          </a:bodyPr>
          <a:lstStyle/>
          <a:p>
            <a:r>
              <a:rPr lang="en-US" sz="2800" dirty="0">
                <a:solidFill>
                  <a:srgbClr val="1B415D"/>
                </a:solidFill>
              </a:rPr>
              <a:t>Forecast</a:t>
            </a:r>
          </a:p>
        </p:txBody>
      </p:sp>
      <p:sp>
        <p:nvSpPr>
          <p:cNvPr id="3102" name="TextBox 3101">
            <a:extLst>
              <a:ext uri="{FF2B5EF4-FFF2-40B4-BE49-F238E27FC236}">
                <a16:creationId xmlns:a16="http://schemas.microsoft.com/office/drawing/2014/main" id="{5E5792D3-F603-0AE2-51C6-5FE61E2E8BBD}"/>
              </a:ext>
            </a:extLst>
          </p:cNvPr>
          <p:cNvSpPr txBox="1"/>
          <p:nvPr/>
        </p:nvSpPr>
        <p:spPr>
          <a:xfrm>
            <a:off x="5682861" y="2696587"/>
            <a:ext cx="587002" cy="369332"/>
          </a:xfrm>
          <a:prstGeom prst="rect">
            <a:avLst/>
          </a:prstGeom>
          <a:noFill/>
        </p:spPr>
        <p:txBody>
          <a:bodyPr wrap="square" rtlCol="0">
            <a:spAutoFit/>
          </a:bodyPr>
          <a:lstStyle/>
          <a:p>
            <a:r>
              <a:rPr lang="en-US" b="1" dirty="0">
                <a:solidFill>
                  <a:srgbClr val="1B415D"/>
                </a:solidFill>
              </a:rPr>
              <a:t>2/3</a:t>
            </a:r>
          </a:p>
        </p:txBody>
      </p:sp>
      <p:sp>
        <p:nvSpPr>
          <p:cNvPr id="3103" name="TextBox 3102">
            <a:extLst>
              <a:ext uri="{FF2B5EF4-FFF2-40B4-BE49-F238E27FC236}">
                <a16:creationId xmlns:a16="http://schemas.microsoft.com/office/drawing/2014/main" id="{E8B723EA-3C1C-7C31-ABC2-9867A093B0E0}"/>
              </a:ext>
            </a:extLst>
          </p:cNvPr>
          <p:cNvSpPr txBox="1"/>
          <p:nvPr/>
        </p:nvSpPr>
        <p:spPr>
          <a:xfrm>
            <a:off x="7853119" y="2707988"/>
            <a:ext cx="587002" cy="369332"/>
          </a:xfrm>
          <a:prstGeom prst="rect">
            <a:avLst/>
          </a:prstGeom>
          <a:noFill/>
        </p:spPr>
        <p:txBody>
          <a:bodyPr wrap="square" rtlCol="0">
            <a:spAutoFit/>
          </a:bodyPr>
          <a:lstStyle/>
          <a:p>
            <a:r>
              <a:rPr lang="en-US" b="1" dirty="0">
                <a:solidFill>
                  <a:srgbClr val="1B415D"/>
                </a:solidFill>
              </a:rPr>
              <a:t>1/3</a:t>
            </a:r>
          </a:p>
        </p:txBody>
      </p:sp>
      <p:sp>
        <p:nvSpPr>
          <p:cNvPr id="3104" name="TextBox 3103">
            <a:extLst>
              <a:ext uri="{FF2B5EF4-FFF2-40B4-BE49-F238E27FC236}">
                <a16:creationId xmlns:a16="http://schemas.microsoft.com/office/drawing/2014/main" id="{8183FF61-090A-896D-A8F5-43759D41AE22}"/>
              </a:ext>
            </a:extLst>
          </p:cNvPr>
          <p:cNvSpPr txBox="1"/>
          <p:nvPr/>
        </p:nvSpPr>
        <p:spPr>
          <a:xfrm>
            <a:off x="3671863" y="3723301"/>
            <a:ext cx="587002" cy="369332"/>
          </a:xfrm>
          <a:prstGeom prst="rect">
            <a:avLst/>
          </a:prstGeom>
          <a:noFill/>
        </p:spPr>
        <p:txBody>
          <a:bodyPr wrap="square" rtlCol="0">
            <a:spAutoFit/>
          </a:bodyPr>
          <a:lstStyle/>
          <a:p>
            <a:r>
              <a:rPr lang="en-US" b="1" dirty="0">
                <a:solidFill>
                  <a:srgbClr val="1B415D"/>
                </a:solidFill>
              </a:rPr>
              <a:t>3/8</a:t>
            </a:r>
          </a:p>
        </p:txBody>
      </p:sp>
      <p:sp>
        <p:nvSpPr>
          <p:cNvPr id="3105" name="TextBox 3104">
            <a:extLst>
              <a:ext uri="{FF2B5EF4-FFF2-40B4-BE49-F238E27FC236}">
                <a16:creationId xmlns:a16="http://schemas.microsoft.com/office/drawing/2014/main" id="{B0ED0EE2-3C89-23B8-4952-ADB5153D879E}"/>
              </a:ext>
            </a:extLst>
          </p:cNvPr>
          <p:cNvSpPr txBox="1"/>
          <p:nvPr/>
        </p:nvSpPr>
        <p:spPr>
          <a:xfrm>
            <a:off x="5082139" y="3752799"/>
            <a:ext cx="587002" cy="369332"/>
          </a:xfrm>
          <a:prstGeom prst="rect">
            <a:avLst/>
          </a:prstGeom>
          <a:noFill/>
        </p:spPr>
        <p:txBody>
          <a:bodyPr wrap="square" rtlCol="0">
            <a:spAutoFit/>
          </a:bodyPr>
          <a:lstStyle/>
          <a:p>
            <a:r>
              <a:rPr lang="en-US" b="1" dirty="0">
                <a:solidFill>
                  <a:srgbClr val="1B415D"/>
                </a:solidFill>
              </a:rPr>
              <a:t>5/8</a:t>
            </a:r>
          </a:p>
        </p:txBody>
      </p:sp>
      <p:sp>
        <p:nvSpPr>
          <p:cNvPr id="3106" name="TextBox 3105">
            <a:extLst>
              <a:ext uri="{FF2B5EF4-FFF2-40B4-BE49-F238E27FC236}">
                <a16:creationId xmlns:a16="http://schemas.microsoft.com/office/drawing/2014/main" id="{EF0F453C-5E81-6CF5-D8B2-1879D6556057}"/>
              </a:ext>
            </a:extLst>
          </p:cNvPr>
          <p:cNvSpPr txBox="1"/>
          <p:nvPr/>
        </p:nvSpPr>
        <p:spPr>
          <a:xfrm>
            <a:off x="8524992" y="3694781"/>
            <a:ext cx="587002" cy="369332"/>
          </a:xfrm>
          <a:prstGeom prst="rect">
            <a:avLst/>
          </a:prstGeom>
          <a:noFill/>
        </p:spPr>
        <p:txBody>
          <a:bodyPr wrap="square" rtlCol="0">
            <a:spAutoFit/>
          </a:bodyPr>
          <a:lstStyle/>
          <a:p>
            <a:r>
              <a:rPr lang="en-US" b="1" dirty="0">
                <a:solidFill>
                  <a:srgbClr val="1B415D"/>
                </a:solidFill>
              </a:rPr>
              <a:t>2/5</a:t>
            </a:r>
          </a:p>
        </p:txBody>
      </p:sp>
      <p:sp>
        <p:nvSpPr>
          <p:cNvPr id="3107" name="TextBox 3106">
            <a:extLst>
              <a:ext uri="{FF2B5EF4-FFF2-40B4-BE49-F238E27FC236}">
                <a16:creationId xmlns:a16="http://schemas.microsoft.com/office/drawing/2014/main" id="{C8C0332E-9CC6-B1FA-8138-D501B8A66E32}"/>
              </a:ext>
            </a:extLst>
          </p:cNvPr>
          <p:cNvSpPr txBox="1"/>
          <p:nvPr/>
        </p:nvSpPr>
        <p:spPr>
          <a:xfrm>
            <a:off x="9871471" y="3718522"/>
            <a:ext cx="587002" cy="369332"/>
          </a:xfrm>
          <a:prstGeom prst="rect">
            <a:avLst/>
          </a:prstGeom>
          <a:noFill/>
        </p:spPr>
        <p:txBody>
          <a:bodyPr wrap="square" rtlCol="0">
            <a:spAutoFit/>
          </a:bodyPr>
          <a:lstStyle/>
          <a:p>
            <a:r>
              <a:rPr lang="en-US" b="1" dirty="0">
                <a:solidFill>
                  <a:srgbClr val="1B415D"/>
                </a:solidFill>
              </a:rPr>
              <a:t>3/5</a:t>
            </a:r>
          </a:p>
        </p:txBody>
      </p:sp>
      <p:sp>
        <p:nvSpPr>
          <p:cNvPr id="3108" name="TextBox 3107">
            <a:extLst>
              <a:ext uri="{FF2B5EF4-FFF2-40B4-BE49-F238E27FC236}">
                <a16:creationId xmlns:a16="http://schemas.microsoft.com/office/drawing/2014/main" id="{EA8A8EA4-7E83-C038-E3D2-0A5C1511B47C}"/>
              </a:ext>
            </a:extLst>
          </p:cNvPr>
          <p:cNvSpPr txBox="1"/>
          <p:nvPr/>
        </p:nvSpPr>
        <p:spPr>
          <a:xfrm>
            <a:off x="3071619" y="4973716"/>
            <a:ext cx="587002" cy="307777"/>
          </a:xfrm>
          <a:prstGeom prst="rect">
            <a:avLst/>
          </a:prstGeom>
          <a:noFill/>
        </p:spPr>
        <p:txBody>
          <a:bodyPr wrap="square" rtlCol="0">
            <a:spAutoFit/>
          </a:bodyPr>
          <a:lstStyle/>
          <a:p>
            <a:r>
              <a:rPr lang="en-US" sz="1400" b="1" dirty="0">
                <a:solidFill>
                  <a:srgbClr val="1B415D"/>
                </a:solidFill>
              </a:rPr>
              <a:t>1/3</a:t>
            </a:r>
          </a:p>
        </p:txBody>
      </p:sp>
      <p:sp>
        <p:nvSpPr>
          <p:cNvPr id="3109" name="TextBox 3108">
            <a:extLst>
              <a:ext uri="{FF2B5EF4-FFF2-40B4-BE49-F238E27FC236}">
                <a16:creationId xmlns:a16="http://schemas.microsoft.com/office/drawing/2014/main" id="{25158AA5-3BA6-E5FE-9D9C-00749B4BCA88}"/>
              </a:ext>
            </a:extLst>
          </p:cNvPr>
          <p:cNvSpPr txBox="1"/>
          <p:nvPr/>
        </p:nvSpPr>
        <p:spPr>
          <a:xfrm>
            <a:off x="3883583" y="5006195"/>
            <a:ext cx="587002" cy="307777"/>
          </a:xfrm>
          <a:prstGeom prst="rect">
            <a:avLst/>
          </a:prstGeom>
          <a:noFill/>
        </p:spPr>
        <p:txBody>
          <a:bodyPr wrap="square" rtlCol="0">
            <a:spAutoFit/>
          </a:bodyPr>
          <a:lstStyle/>
          <a:p>
            <a:r>
              <a:rPr lang="en-US" sz="1400" b="1" dirty="0">
                <a:solidFill>
                  <a:srgbClr val="1B415D"/>
                </a:solidFill>
              </a:rPr>
              <a:t>2/3</a:t>
            </a:r>
          </a:p>
        </p:txBody>
      </p:sp>
      <p:sp>
        <p:nvSpPr>
          <p:cNvPr id="3110" name="TextBox 3109">
            <a:extLst>
              <a:ext uri="{FF2B5EF4-FFF2-40B4-BE49-F238E27FC236}">
                <a16:creationId xmlns:a16="http://schemas.microsoft.com/office/drawing/2014/main" id="{1AE5E6D6-EF87-AF66-EA9C-644EA8028750}"/>
              </a:ext>
            </a:extLst>
          </p:cNvPr>
          <p:cNvSpPr txBox="1"/>
          <p:nvPr/>
        </p:nvSpPr>
        <p:spPr>
          <a:xfrm>
            <a:off x="4857942" y="4976215"/>
            <a:ext cx="587002" cy="307777"/>
          </a:xfrm>
          <a:prstGeom prst="rect">
            <a:avLst/>
          </a:prstGeom>
          <a:noFill/>
        </p:spPr>
        <p:txBody>
          <a:bodyPr wrap="square" rtlCol="0">
            <a:spAutoFit/>
          </a:bodyPr>
          <a:lstStyle/>
          <a:p>
            <a:r>
              <a:rPr lang="en-US" sz="1400" b="1" dirty="0">
                <a:solidFill>
                  <a:srgbClr val="1B415D"/>
                </a:solidFill>
              </a:rPr>
              <a:t>2/5</a:t>
            </a:r>
          </a:p>
        </p:txBody>
      </p:sp>
      <p:sp>
        <p:nvSpPr>
          <p:cNvPr id="3111" name="TextBox 3110">
            <a:extLst>
              <a:ext uri="{FF2B5EF4-FFF2-40B4-BE49-F238E27FC236}">
                <a16:creationId xmlns:a16="http://schemas.microsoft.com/office/drawing/2014/main" id="{0CE07C6C-A82F-585A-A4DB-5A413397E244}"/>
              </a:ext>
            </a:extLst>
          </p:cNvPr>
          <p:cNvSpPr txBox="1"/>
          <p:nvPr/>
        </p:nvSpPr>
        <p:spPr>
          <a:xfrm>
            <a:off x="5774839" y="4948734"/>
            <a:ext cx="587002" cy="307777"/>
          </a:xfrm>
          <a:prstGeom prst="rect">
            <a:avLst/>
          </a:prstGeom>
          <a:noFill/>
        </p:spPr>
        <p:txBody>
          <a:bodyPr wrap="square" rtlCol="0">
            <a:spAutoFit/>
          </a:bodyPr>
          <a:lstStyle/>
          <a:p>
            <a:r>
              <a:rPr lang="en-US" sz="1400" b="1" dirty="0">
                <a:solidFill>
                  <a:srgbClr val="1B415D"/>
                </a:solidFill>
              </a:rPr>
              <a:t>3/5</a:t>
            </a:r>
          </a:p>
        </p:txBody>
      </p:sp>
      <p:sp>
        <p:nvSpPr>
          <p:cNvPr id="3112" name="TextBox 3111">
            <a:extLst>
              <a:ext uri="{FF2B5EF4-FFF2-40B4-BE49-F238E27FC236}">
                <a16:creationId xmlns:a16="http://schemas.microsoft.com/office/drawing/2014/main" id="{E7B7D0C8-DC2C-F1D9-FA1E-146926B9365B}"/>
              </a:ext>
            </a:extLst>
          </p:cNvPr>
          <p:cNvSpPr txBox="1"/>
          <p:nvPr/>
        </p:nvSpPr>
        <p:spPr>
          <a:xfrm>
            <a:off x="7875955" y="4951233"/>
            <a:ext cx="587002" cy="307777"/>
          </a:xfrm>
          <a:prstGeom prst="rect">
            <a:avLst/>
          </a:prstGeom>
          <a:noFill/>
        </p:spPr>
        <p:txBody>
          <a:bodyPr wrap="square" rtlCol="0">
            <a:spAutoFit/>
          </a:bodyPr>
          <a:lstStyle/>
          <a:p>
            <a:r>
              <a:rPr lang="en-US" sz="1400" b="1" dirty="0">
                <a:solidFill>
                  <a:srgbClr val="1B415D"/>
                </a:solidFill>
              </a:rPr>
              <a:t>1/3</a:t>
            </a:r>
          </a:p>
        </p:txBody>
      </p:sp>
      <p:sp>
        <p:nvSpPr>
          <p:cNvPr id="3113" name="TextBox 3112">
            <a:extLst>
              <a:ext uri="{FF2B5EF4-FFF2-40B4-BE49-F238E27FC236}">
                <a16:creationId xmlns:a16="http://schemas.microsoft.com/office/drawing/2014/main" id="{7F0EBA4F-15C5-1097-10F3-7873CFF8D2E9}"/>
              </a:ext>
            </a:extLst>
          </p:cNvPr>
          <p:cNvSpPr txBox="1"/>
          <p:nvPr/>
        </p:nvSpPr>
        <p:spPr>
          <a:xfrm>
            <a:off x="8702909" y="4998702"/>
            <a:ext cx="587002" cy="307777"/>
          </a:xfrm>
          <a:prstGeom prst="rect">
            <a:avLst/>
          </a:prstGeom>
          <a:noFill/>
        </p:spPr>
        <p:txBody>
          <a:bodyPr wrap="square" rtlCol="0">
            <a:spAutoFit/>
          </a:bodyPr>
          <a:lstStyle/>
          <a:p>
            <a:r>
              <a:rPr lang="en-US" sz="1400" b="1" dirty="0">
                <a:solidFill>
                  <a:srgbClr val="1B415D"/>
                </a:solidFill>
              </a:rPr>
              <a:t>2/3</a:t>
            </a:r>
          </a:p>
        </p:txBody>
      </p:sp>
      <p:sp>
        <p:nvSpPr>
          <p:cNvPr id="3114" name="TextBox 3113">
            <a:extLst>
              <a:ext uri="{FF2B5EF4-FFF2-40B4-BE49-F238E27FC236}">
                <a16:creationId xmlns:a16="http://schemas.microsoft.com/office/drawing/2014/main" id="{5B69B6EE-B48D-44FE-DC83-CBB4A02C13F1}"/>
              </a:ext>
            </a:extLst>
          </p:cNvPr>
          <p:cNvSpPr txBox="1"/>
          <p:nvPr/>
        </p:nvSpPr>
        <p:spPr>
          <a:xfrm>
            <a:off x="9724737" y="4986211"/>
            <a:ext cx="587002" cy="307777"/>
          </a:xfrm>
          <a:prstGeom prst="rect">
            <a:avLst/>
          </a:prstGeom>
          <a:noFill/>
        </p:spPr>
        <p:txBody>
          <a:bodyPr wrap="square" rtlCol="0">
            <a:spAutoFit/>
          </a:bodyPr>
          <a:lstStyle/>
          <a:p>
            <a:r>
              <a:rPr lang="en-US" sz="1400" b="1" dirty="0">
                <a:solidFill>
                  <a:srgbClr val="1B415D"/>
                </a:solidFill>
              </a:rPr>
              <a:t>1/2</a:t>
            </a:r>
          </a:p>
        </p:txBody>
      </p:sp>
      <p:sp>
        <p:nvSpPr>
          <p:cNvPr id="3115" name="TextBox 3114">
            <a:extLst>
              <a:ext uri="{FF2B5EF4-FFF2-40B4-BE49-F238E27FC236}">
                <a16:creationId xmlns:a16="http://schemas.microsoft.com/office/drawing/2014/main" id="{94606727-4C4F-2D86-1BC3-37B0149C009C}"/>
              </a:ext>
            </a:extLst>
          </p:cNvPr>
          <p:cNvSpPr txBox="1"/>
          <p:nvPr/>
        </p:nvSpPr>
        <p:spPr>
          <a:xfrm>
            <a:off x="10536701" y="4988710"/>
            <a:ext cx="587002" cy="307777"/>
          </a:xfrm>
          <a:prstGeom prst="rect">
            <a:avLst/>
          </a:prstGeom>
          <a:noFill/>
        </p:spPr>
        <p:txBody>
          <a:bodyPr wrap="square" rtlCol="0">
            <a:spAutoFit/>
          </a:bodyPr>
          <a:lstStyle/>
          <a:p>
            <a:r>
              <a:rPr lang="en-US" sz="1400" b="1" dirty="0">
                <a:solidFill>
                  <a:srgbClr val="1B415D"/>
                </a:solidFill>
              </a:rPr>
              <a:t>1/2</a:t>
            </a:r>
          </a:p>
        </p:txBody>
      </p:sp>
    </p:spTree>
    <p:extLst>
      <p:ext uri="{BB962C8B-B14F-4D97-AF65-F5344CB8AC3E}">
        <p14:creationId xmlns:p14="http://schemas.microsoft.com/office/powerpoint/2010/main" val="223970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A67D6-8B9B-2108-C732-53CCDAF434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72A45F9-C2DD-C913-DDC8-D0E3888B7841}"/>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2DC0099F-8AD5-445D-E5EB-27507DD35646}"/>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0F9AF7-2F55-5A93-02DE-D126992131B1}"/>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E76CD968-B076-2FE0-EA88-CB40C4A38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B888331-EAE0-5D80-2BD7-0C97A600AF60}"/>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90CFCF8F-54CB-76DF-B1CA-4D6F086CFF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F0CE2587-9770-5715-1025-766813F219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E0C8A251-2203-63AE-7627-82C16E2D1380}"/>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41E3BEB7-E8A8-0E8B-7683-AC476F70E5A5}"/>
              </a:ext>
            </a:extLst>
          </p:cNvPr>
          <p:cNvSpPr txBox="1"/>
          <p:nvPr/>
        </p:nvSpPr>
        <p:spPr>
          <a:xfrm>
            <a:off x="178526" y="1339396"/>
            <a:ext cx="9650028" cy="646331"/>
          </a:xfrm>
          <a:prstGeom prst="rect">
            <a:avLst/>
          </a:prstGeom>
          <a:noFill/>
        </p:spPr>
        <p:txBody>
          <a:bodyPr wrap="square" rtlCol="0">
            <a:spAutoFit/>
          </a:bodyPr>
          <a:lstStyle/>
          <a:p>
            <a:r>
              <a:rPr lang="en-US" sz="3600" b="1" dirty="0">
                <a:solidFill>
                  <a:srgbClr val="1B415D"/>
                </a:solidFill>
              </a:rPr>
              <a:t>Approaches of Implementation </a:t>
            </a:r>
            <a:r>
              <a:rPr lang="en-US" b="1" dirty="0">
                <a:solidFill>
                  <a:srgbClr val="1B415D"/>
                </a:solidFill>
              </a:rPr>
              <a:t>[9] </a:t>
            </a:r>
            <a:r>
              <a:rPr lang="en-US" sz="3600" b="1" dirty="0">
                <a:solidFill>
                  <a:srgbClr val="1B415D"/>
                </a:solidFill>
              </a:rPr>
              <a:t>: BU</a:t>
            </a:r>
          </a:p>
        </p:txBody>
      </p:sp>
      <p:pic>
        <p:nvPicPr>
          <p:cNvPr id="51" name="Picture 50">
            <a:extLst>
              <a:ext uri="{FF2B5EF4-FFF2-40B4-BE49-F238E27FC236}">
                <a16:creationId xmlns:a16="http://schemas.microsoft.com/office/drawing/2014/main" id="{CFCDE129-5494-E17E-AD24-89EB9011960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3216267" y="4331676"/>
            <a:ext cx="945088" cy="608375"/>
          </a:xfrm>
          <a:prstGeom prst="rect">
            <a:avLst/>
          </a:prstGeom>
        </p:spPr>
      </p:pic>
      <p:pic>
        <p:nvPicPr>
          <p:cNvPr id="52" name="Picture 51">
            <a:extLst>
              <a:ext uri="{FF2B5EF4-FFF2-40B4-BE49-F238E27FC236}">
                <a16:creationId xmlns:a16="http://schemas.microsoft.com/office/drawing/2014/main" id="{1704745C-3208-5F65-D0F3-1591AF2E4A8C}"/>
              </a:ext>
            </a:extLst>
          </p:cNvPr>
          <p:cNvPicPr>
            <a:picLocks noChangeAspect="1"/>
          </p:cNvPicPr>
          <p:nvPr/>
        </p:nvPicPr>
        <p:blipFill>
          <a:blip r:embed="rId10"/>
          <a:srcRect l="22961" t="57864" r="62119" b="30040"/>
          <a:stretch>
            <a:fillRect/>
          </a:stretch>
        </p:blipFill>
        <p:spPr>
          <a:xfrm>
            <a:off x="2780178" y="5427696"/>
            <a:ext cx="920785" cy="324800"/>
          </a:xfrm>
          <a:prstGeom prst="rect">
            <a:avLst/>
          </a:prstGeom>
        </p:spPr>
      </p:pic>
      <p:pic>
        <p:nvPicPr>
          <p:cNvPr id="53" name="Picture 52">
            <a:extLst>
              <a:ext uri="{FF2B5EF4-FFF2-40B4-BE49-F238E27FC236}">
                <a16:creationId xmlns:a16="http://schemas.microsoft.com/office/drawing/2014/main" id="{5BC97AD1-D9E9-65F9-7652-D9B14756FE7F}"/>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3999367" y="2981843"/>
            <a:ext cx="1218647" cy="622233"/>
          </a:xfrm>
          <a:prstGeom prst="rect">
            <a:avLst/>
          </a:prstGeom>
        </p:spPr>
      </p:pic>
      <p:pic>
        <p:nvPicPr>
          <p:cNvPr id="54" name="Picture 53">
            <a:extLst>
              <a:ext uri="{FF2B5EF4-FFF2-40B4-BE49-F238E27FC236}">
                <a16:creationId xmlns:a16="http://schemas.microsoft.com/office/drawing/2014/main" id="{F73E67B8-FD25-88D4-C125-54C31AF6649C}"/>
              </a:ext>
            </a:extLst>
          </p:cNvPr>
          <p:cNvPicPr>
            <a:picLocks noChangeAspect="1"/>
          </p:cNvPicPr>
          <p:nvPr/>
        </p:nvPicPr>
        <p:blipFill>
          <a:blip r:embed="rId8">
            <a:extLst>
              <a:ext uri="{BEBA8EAE-BF5A-486C-A8C5-ECC9F3942E4B}">
                <a14:imgProps xmlns:a14="http://schemas.microsoft.com/office/drawing/2010/main">
                  <a14:imgLayer r:embed="rId12">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5031275" y="4331675"/>
            <a:ext cx="945088" cy="608375"/>
          </a:xfrm>
          <a:prstGeom prst="rect">
            <a:avLst/>
          </a:prstGeom>
        </p:spPr>
      </p:pic>
      <p:cxnSp>
        <p:nvCxnSpPr>
          <p:cNvPr id="55" name="Straight Arrow Connector 54">
            <a:extLst>
              <a:ext uri="{FF2B5EF4-FFF2-40B4-BE49-F238E27FC236}">
                <a16:creationId xmlns:a16="http://schemas.microsoft.com/office/drawing/2014/main" id="{FA8994FD-38CA-B65C-45DC-7FA0E4CC4CCF}"/>
              </a:ext>
            </a:extLst>
          </p:cNvPr>
          <p:cNvCxnSpPr>
            <a:cxnSpLocks/>
            <a:stCxn id="54" idx="0"/>
            <a:endCxn id="53" idx="2"/>
          </p:cNvCxnSpPr>
          <p:nvPr/>
        </p:nvCxnSpPr>
        <p:spPr>
          <a:xfrm flipH="1" flipV="1">
            <a:off x="4608691" y="3604076"/>
            <a:ext cx="895128" cy="7275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3A3E9A68-2592-FF8D-0929-7D850C0814EB}"/>
              </a:ext>
            </a:extLst>
          </p:cNvPr>
          <p:cNvCxnSpPr>
            <a:cxnSpLocks/>
            <a:stCxn id="51" idx="0"/>
            <a:endCxn id="53" idx="2"/>
          </p:cNvCxnSpPr>
          <p:nvPr/>
        </p:nvCxnSpPr>
        <p:spPr>
          <a:xfrm flipV="1">
            <a:off x="3688811" y="3604076"/>
            <a:ext cx="919880" cy="7276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57" name="Picture 56">
            <a:extLst>
              <a:ext uri="{FF2B5EF4-FFF2-40B4-BE49-F238E27FC236}">
                <a16:creationId xmlns:a16="http://schemas.microsoft.com/office/drawing/2014/main" id="{4829D5EE-0CF3-AA40-00E0-2BE91214B302}"/>
              </a:ext>
            </a:extLst>
          </p:cNvPr>
          <p:cNvPicPr>
            <a:picLocks noChangeAspect="1"/>
          </p:cNvPicPr>
          <p:nvPr/>
        </p:nvPicPr>
        <p:blipFill>
          <a:blip r:embed="rId10"/>
          <a:srcRect l="22961" t="57864" r="62119" b="30040"/>
          <a:stretch>
            <a:fillRect/>
          </a:stretch>
        </p:blipFill>
        <p:spPr>
          <a:xfrm>
            <a:off x="3700963" y="5427696"/>
            <a:ext cx="920785" cy="324800"/>
          </a:xfrm>
          <a:prstGeom prst="rect">
            <a:avLst/>
          </a:prstGeom>
        </p:spPr>
      </p:pic>
      <p:pic>
        <p:nvPicPr>
          <p:cNvPr id="58" name="Picture 57">
            <a:extLst>
              <a:ext uri="{FF2B5EF4-FFF2-40B4-BE49-F238E27FC236}">
                <a16:creationId xmlns:a16="http://schemas.microsoft.com/office/drawing/2014/main" id="{C617CF3B-4B3B-01B3-B66B-FBCACDEFFA15}"/>
              </a:ext>
            </a:extLst>
          </p:cNvPr>
          <p:cNvPicPr>
            <a:picLocks noChangeAspect="1"/>
          </p:cNvPicPr>
          <p:nvPr/>
        </p:nvPicPr>
        <p:blipFill>
          <a:blip r:embed="rId10"/>
          <a:srcRect l="22961" t="57864" r="62119" b="30040"/>
          <a:stretch>
            <a:fillRect/>
          </a:stretch>
        </p:blipFill>
        <p:spPr>
          <a:xfrm>
            <a:off x="4621748" y="5427695"/>
            <a:ext cx="920785" cy="324800"/>
          </a:xfrm>
          <a:prstGeom prst="rect">
            <a:avLst/>
          </a:prstGeom>
        </p:spPr>
      </p:pic>
      <p:pic>
        <p:nvPicPr>
          <p:cNvPr id="59" name="Picture 58">
            <a:extLst>
              <a:ext uri="{FF2B5EF4-FFF2-40B4-BE49-F238E27FC236}">
                <a16:creationId xmlns:a16="http://schemas.microsoft.com/office/drawing/2014/main" id="{31DC5ADB-9AC2-8FB2-9D87-F0B07CB0F86D}"/>
              </a:ext>
            </a:extLst>
          </p:cNvPr>
          <p:cNvPicPr>
            <a:picLocks noChangeAspect="1"/>
          </p:cNvPicPr>
          <p:nvPr/>
        </p:nvPicPr>
        <p:blipFill>
          <a:blip r:embed="rId10"/>
          <a:srcRect l="22961" t="57864" r="62119" b="30040"/>
          <a:stretch>
            <a:fillRect/>
          </a:stretch>
        </p:blipFill>
        <p:spPr>
          <a:xfrm>
            <a:off x="5542533" y="5427695"/>
            <a:ext cx="920785" cy="324800"/>
          </a:xfrm>
          <a:prstGeom prst="rect">
            <a:avLst/>
          </a:prstGeom>
        </p:spPr>
      </p:pic>
      <p:cxnSp>
        <p:nvCxnSpPr>
          <p:cNvPr id="60" name="Straight Arrow Connector 59">
            <a:extLst>
              <a:ext uri="{FF2B5EF4-FFF2-40B4-BE49-F238E27FC236}">
                <a16:creationId xmlns:a16="http://schemas.microsoft.com/office/drawing/2014/main" id="{A352E00F-776E-E2B1-359D-FF1822669938}"/>
              </a:ext>
            </a:extLst>
          </p:cNvPr>
          <p:cNvCxnSpPr>
            <a:cxnSpLocks/>
            <a:stCxn id="51" idx="2"/>
            <a:endCxn id="52" idx="0"/>
          </p:cNvCxnSpPr>
          <p:nvPr/>
        </p:nvCxnSpPr>
        <p:spPr>
          <a:xfrm flipH="1">
            <a:off x="3240571" y="4940051"/>
            <a:ext cx="448240"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7E90432C-004D-C635-563A-A49FD092F381}"/>
              </a:ext>
            </a:extLst>
          </p:cNvPr>
          <p:cNvCxnSpPr>
            <a:cxnSpLocks/>
            <a:stCxn id="54" idx="2"/>
            <a:endCxn id="58" idx="0"/>
          </p:cNvCxnSpPr>
          <p:nvPr/>
        </p:nvCxnSpPr>
        <p:spPr>
          <a:xfrm flipH="1">
            <a:off x="5082141" y="4940050"/>
            <a:ext cx="421678"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EA404A17-28C2-061B-0F46-DFCEB812978B}"/>
              </a:ext>
            </a:extLst>
          </p:cNvPr>
          <p:cNvCxnSpPr>
            <a:cxnSpLocks/>
            <a:stCxn id="51" idx="2"/>
            <a:endCxn id="57" idx="0"/>
          </p:cNvCxnSpPr>
          <p:nvPr/>
        </p:nvCxnSpPr>
        <p:spPr>
          <a:xfrm>
            <a:off x="3688811" y="4940051"/>
            <a:ext cx="472545"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F09AFE3E-118A-9C57-CC6F-7EA631E77D33}"/>
              </a:ext>
            </a:extLst>
          </p:cNvPr>
          <p:cNvCxnSpPr>
            <a:cxnSpLocks/>
            <a:stCxn id="54" idx="2"/>
            <a:endCxn id="59" idx="0"/>
          </p:cNvCxnSpPr>
          <p:nvPr/>
        </p:nvCxnSpPr>
        <p:spPr>
          <a:xfrm>
            <a:off x="5503819" y="4940050"/>
            <a:ext cx="499107"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72" name="Picture 3071">
            <a:extLst>
              <a:ext uri="{FF2B5EF4-FFF2-40B4-BE49-F238E27FC236}">
                <a16:creationId xmlns:a16="http://schemas.microsoft.com/office/drawing/2014/main" id="{0C098D6B-4AEA-F297-BD63-8EB4A864BD7E}"/>
              </a:ext>
            </a:extLst>
          </p:cNvPr>
          <p:cNvPicPr>
            <a:picLocks noChangeAspect="1"/>
          </p:cNvPicPr>
          <p:nvPr/>
        </p:nvPicPr>
        <p:blipFill>
          <a:blip r:embed="rId8">
            <a:extLst>
              <a:ext uri="{BEBA8EAE-BF5A-486C-A8C5-ECC9F3942E4B}">
                <a14:imgProps xmlns:a14="http://schemas.microsoft.com/office/drawing/2010/main">
                  <a14:imgLayer r:embed="rId13">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8031484" y="4331677"/>
            <a:ext cx="945088" cy="608375"/>
          </a:xfrm>
          <a:prstGeom prst="rect">
            <a:avLst/>
          </a:prstGeom>
        </p:spPr>
      </p:pic>
      <p:pic>
        <p:nvPicPr>
          <p:cNvPr id="3073" name="Picture 3072">
            <a:extLst>
              <a:ext uri="{FF2B5EF4-FFF2-40B4-BE49-F238E27FC236}">
                <a16:creationId xmlns:a16="http://schemas.microsoft.com/office/drawing/2014/main" id="{E500C299-6788-7175-AE86-CBE84DA6E190}"/>
              </a:ext>
            </a:extLst>
          </p:cNvPr>
          <p:cNvPicPr>
            <a:picLocks noChangeAspect="1"/>
          </p:cNvPicPr>
          <p:nvPr/>
        </p:nvPicPr>
        <p:blipFill>
          <a:blip r:embed="rId10"/>
          <a:srcRect l="22961" t="57864" r="62119" b="30040"/>
          <a:stretch>
            <a:fillRect/>
          </a:stretch>
        </p:blipFill>
        <p:spPr>
          <a:xfrm>
            <a:off x="7595394" y="5427697"/>
            <a:ext cx="920785" cy="324800"/>
          </a:xfrm>
          <a:prstGeom prst="rect">
            <a:avLst/>
          </a:prstGeom>
        </p:spPr>
      </p:pic>
      <p:pic>
        <p:nvPicPr>
          <p:cNvPr id="3075" name="Picture 3074">
            <a:extLst>
              <a:ext uri="{FF2B5EF4-FFF2-40B4-BE49-F238E27FC236}">
                <a16:creationId xmlns:a16="http://schemas.microsoft.com/office/drawing/2014/main" id="{9CB2A48D-D4B4-8748-F326-2160083E9B9D}"/>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8814584" y="2981844"/>
            <a:ext cx="1218647" cy="622233"/>
          </a:xfrm>
          <a:prstGeom prst="rect">
            <a:avLst/>
          </a:prstGeom>
        </p:spPr>
      </p:pic>
      <p:pic>
        <p:nvPicPr>
          <p:cNvPr id="3076" name="Picture 3075">
            <a:extLst>
              <a:ext uri="{FF2B5EF4-FFF2-40B4-BE49-F238E27FC236}">
                <a16:creationId xmlns:a16="http://schemas.microsoft.com/office/drawing/2014/main" id="{D99FA006-EADD-E881-5856-2DADC19F5067}"/>
              </a:ext>
            </a:extLst>
          </p:cNvPr>
          <p:cNvPicPr>
            <a:picLocks noChangeAspect="1"/>
          </p:cNvPicPr>
          <p:nvPr/>
        </p:nvPicPr>
        <p:blipFill>
          <a:blip r:embed="rId8">
            <a:extLst>
              <a:ext uri="{BEBA8EAE-BF5A-486C-A8C5-ECC9F3942E4B}">
                <a14:imgProps xmlns:a14="http://schemas.microsoft.com/office/drawing/2010/main">
                  <a14:imgLayer r:embed="rId14">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9846491" y="4331676"/>
            <a:ext cx="945088" cy="608375"/>
          </a:xfrm>
          <a:prstGeom prst="rect">
            <a:avLst/>
          </a:prstGeom>
        </p:spPr>
      </p:pic>
      <p:cxnSp>
        <p:nvCxnSpPr>
          <p:cNvPr id="3077" name="Straight Arrow Connector 3076">
            <a:extLst>
              <a:ext uri="{FF2B5EF4-FFF2-40B4-BE49-F238E27FC236}">
                <a16:creationId xmlns:a16="http://schemas.microsoft.com/office/drawing/2014/main" id="{B94E6A97-1BDB-C8C9-CF01-3BFDEB1AACC3}"/>
              </a:ext>
            </a:extLst>
          </p:cNvPr>
          <p:cNvCxnSpPr>
            <a:cxnSpLocks/>
            <a:stCxn id="3076" idx="0"/>
            <a:endCxn id="3075" idx="2"/>
          </p:cNvCxnSpPr>
          <p:nvPr/>
        </p:nvCxnSpPr>
        <p:spPr>
          <a:xfrm flipH="1" flipV="1">
            <a:off x="9423908" y="3604077"/>
            <a:ext cx="895127" cy="7275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78" name="Straight Arrow Connector 3077">
            <a:extLst>
              <a:ext uri="{FF2B5EF4-FFF2-40B4-BE49-F238E27FC236}">
                <a16:creationId xmlns:a16="http://schemas.microsoft.com/office/drawing/2014/main" id="{2EBB983C-8F66-5CD1-880A-C1B2A1AE0645}"/>
              </a:ext>
            </a:extLst>
          </p:cNvPr>
          <p:cNvCxnSpPr>
            <a:cxnSpLocks/>
            <a:stCxn id="3072" idx="0"/>
            <a:endCxn id="3075" idx="2"/>
          </p:cNvCxnSpPr>
          <p:nvPr/>
        </p:nvCxnSpPr>
        <p:spPr>
          <a:xfrm flipV="1">
            <a:off x="8504028" y="3604077"/>
            <a:ext cx="919880" cy="7276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3079" name="Picture 3078">
            <a:extLst>
              <a:ext uri="{FF2B5EF4-FFF2-40B4-BE49-F238E27FC236}">
                <a16:creationId xmlns:a16="http://schemas.microsoft.com/office/drawing/2014/main" id="{C99D2792-CE4D-5527-2FBE-EDD19EA71E44}"/>
              </a:ext>
            </a:extLst>
          </p:cNvPr>
          <p:cNvPicPr>
            <a:picLocks noChangeAspect="1"/>
          </p:cNvPicPr>
          <p:nvPr/>
        </p:nvPicPr>
        <p:blipFill>
          <a:blip r:embed="rId10"/>
          <a:srcRect l="22961" t="57864" r="62119" b="30040"/>
          <a:stretch>
            <a:fillRect/>
          </a:stretch>
        </p:blipFill>
        <p:spPr>
          <a:xfrm>
            <a:off x="8516179" y="5427697"/>
            <a:ext cx="920785" cy="324800"/>
          </a:xfrm>
          <a:prstGeom prst="rect">
            <a:avLst/>
          </a:prstGeom>
        </p:spPr>
      </p:pic>
      <p:pic>
        <p:nvPicPr>
          <p:cNvPr id="3080" name="Picture 3079">
            <a:extLst>
              <a:ext uri="{FF2B5EF4-FFF2-40B4-BE49-F238E27FC236}">
                <a16:creationId xmlns:a16="http://schemas.microsoft.com/office/drawing/2014/main" id="{98B655B0-CFC5-04EC-F34F-DE1C54181892}"/>
              </a:ext>
            </a:extLst>
          </p:cNvPr>
          <p:cNvPicPr>
            <a:picLocks noChangeAspect="1"/>
          </p:cNvPicPr>
          <p:nvPr/>
        </p:nvPicPr>
        <p:blipFill>
          <a:blip r:embed="rId10"/>
          <a:srcRect l="22961" t="57864" r="62119" b="30040"/>
          <a:stretch>
            <a:fillRect/>
          </a:stretch>
        </p:blipFill>
        <p:spPr>
          <a:xfrm>
            <a:off x="9436964" y="5427696"/>
            <a:ext cx="920785" cy="324800"/>
          </a:xfrm>
          <a:prstGeom prst="rect">
            <a:avLst/>
          </a:prstGeom>
        </p:spPr>
      </p:pic>
      <p:pic>
        <p:nvPicPr>
          <p:cNvPr id="3081" name="Picture 3080">
            <a:extLst>
              <a:ext uri="{FF2B5EF4-FFF2-40B4-BE49-F238E27FC236}">
                <a16:creationId xmlns:a16="http://schemas.microsoft.com/office/drawing/2014/main" id="{4F3EE232-55B7-0F5F-2052-2517ED82998D}"/>
              </a:ext>
            </a:extLst>
          </p:cNvPr>
          <p:cNvPicPr>
            <a:picLocks noChangeAspect="1"/>
          </p:cNvPicPr>
          <p:nvPr/>
        </p:nvPicPr>
        <p:blipFill>
          <a:blip r:embed="rId10"/>
          <a:srcRect l="22961" t="57864" r="62119" b="30040"/>
          <a:stretch>
            <a:fillRect/>
          </a:stretch>
        </p:blipFill>
        <p:spPr>
          <a:xfrm>
            <a:off x="10357749" y="5427696"/>
            <a:ext cx="920785" cy="324800"/>
          </a:xfrm>
          <a:prstGeom prst="rect">
            <a:avLst/>
          </a:prstGeom>
        </p:spPr>
      </p:pic>
      <p:cxnSp>
        <p:nvCxnSpPr>
          <p:cNvPr id="3082" name="Straight Arrow Connector 3081">
            <a:extLst>
              <a:ext uri="{FF2B5EF4-FFF2-40B4-BE49-F238E27FC236}">
                <a16:creationId xmlns:a16="http://schemas.microsoft.com/office/drawing/2014/main" id="{07B31CEA-16EA-2BE0-41B2-2EF5027E138F}"/>
              </a:ext>
            </a:extLst>
          </p:cNvPr>
          <p:cNvCxnSpPr>
            <a:cxnSpLocks/>
            <a:stCxn id="3072" idx="2"/>
            <a:endCxn id="3073" idx="0"/>
          </p:cNvCxnSpPr>
          <p:nvPr/>
        </p:nvCxnSpPr>
        <p:spPr>
          <a:xfrm flipH="1">
            <a:off x="8055787" y="4940052"/>
            <a:ext cx="448241"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3" name="Straight Arrow Connector 3082">
            <a:extLst>
              <a:ext uri="{FF2B5EF4-FFF2-40B4-BE49-F238E27FC236}">
                <a16:creationId xmlns:a16="http://schemas.microsoft.com/office/drawing/2014/main" id="{27FBA0FC-DEA7-2828-988B-4FB78DB2DE98}"/>
              </a:ext>
            </a:extLst>
          </p:cNvPr>
          <p:cNvCxnSpPr>
            <a:cxnSpLocks/>
            <a:stCxn id="3076" idx="2"/>
            <a:endCxn id="3080" idx="0"/>
          </p:cNvCxnSpPr>
          <p:nvPr/>
        </p:nvCxnSpPr>
        <p:spPr>
          <a:xfrm flipH="1">
            <a:off x="9897357" y="4940051"/>
            <a:ext cx="421678"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4" name="Straight Arrow Connector 3083">
            <a:extLst>
              <a:ext uri="{FF2B5EF4-FFF2-40B4-BE49-F238E27FC236}">
                <a16:creationId xmlns:a16="http://schemas.microsoft.com/office/drawing/2014/main" id="{4D1E0BC4-33F4-6EAF-0300-82A1ED3D97D3}"/>
              </a:ext>
            </a:extLst>
          </p:cNvPr>
          <p:cNvCxnSpPr>
            <a:cxnSpLocks/>
            <a:stCxn id="3072" idx="2"/>
            <a:endCxn id="3079" idx="0"/>
          </p:cNvCxnSpPr>
          <p:nvPr/>
        </p:nvCxnSpPr>
        <p:spPr>
          <a:xfrm>
            <a:off x="8504028" y="4940052"/>
            <a:ext cx="472544"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5" name="Straight Arrow Connector 3084">
            <a:extLst>
              <a:ext uri="{FF2B5EF4-FFF2-40B4-BE49-F238E27FC236}">
                <a16:creationId xmlns:a16="http://schemas.microsoft.com/office/drawing/2014/main" id="{C89C9BA7-9271-3F13-D517-50921DFC3A79}"/>
              </a:ext>
            </a:extLst>
          </p:cNvPr>
          <p:cNvCxnSpPr>
            <a:cxnSpLocks/>
            <a:stCxn id="3076" idx="2"/>
            <a:endCxn id="3081" idx="0"/>
          </p:cNvCxnSpPr>
          <p:nvPr/>
        </p:nvCxnSpPr>
        <p:spPr>
          <a:xfrm>
            <a:off x="10319035" y="4940051"/>
            <a:ext cx="499107"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92" name="TextBox 3091">
            <a:extLst>
              <a:ext uri="{FF2B5EF4-FFF2-40B4-BE49-F238E27FC236}">
                <a16:creationId xmlns:a16="http://schemas.microsoft.com/office/drawing/2014/main" id="{A8FD345B-D4D4-32BA-9682-A99B55FD1818}"/>
              </a:ext>
            </a:extLst>
          </p:cNvPr>
          <p:cNvSpPr txBox="1"/>
          <p:nvPr/>
        </p:nvSpPr>
        <p:spPr>
          <a:xfrm>
            <a:off x="6590931" y="2106831"/>
            <a:ext cx="890837" cy="32730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TOTAL</a:t>
            </a:r>
          </a:p>
        </p:txBody>
      </p:sp>
      <p:cxnSp>
        <p:nvCxnSpPr>
          <p:cNvPr id="3093" name="Straight Arrow Connector 3092">
            <a:extLst>
              <a:ext uri="{FF2B5EF4-FFF2-40B4-BE49-F238E27FC236}">
                <a16:creationId xmlns:a16="http://schemas.microsoft.com/office/drawing/2014/main" id="{4A5F9B5E-9F43-A6A2-68D6-FEBBB50B7A29}"/>
              </a:ext>
            </a:extLst>
          </p:cNvPr>
          <p:cNvCxnSpPr>
            <a:cxnSpLocks/>
            <a:stCxn id="53" idx="0"/>
            <a:endCxn id="3092" idx="2"/>
          </p:cNvCxnSpPr>
          <p:nvPr/>
        </p:nvCxnSpPr>
        <p:spPr>
          <a:xfrm flipV="1">
            <a:off x="4608691" y="2434134"/>
            <a:ext cx="2427659" cy="54770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94" name="Straight Arrow Connector 3093">
            <a:extLst>
              <a:ext uri="{FF2B5EF4-FFF2-40B4-BE49-F238E27FC236}">
                <a16:creationId xmlns:a16="http://schemas.microsoft.com/office/drawing/2014/main" id="{67F2DB60-5790-F786-D596-55E6A41FEAD0}"/>
              </a:ext>
            </a:extLst>
          </p:cNvPr>
          <p:cNvCxnSpPr>
            <a:cxnSpLocks/>
            <a:stCxn id="3075" idx="0"/>
            <a:endCxn id="3092" idx="2"/>
          </p:cNvCxnSpPr>
          <p:nvPr/>
        </p:nvCxnSpPr>
        <p:spPr>
          <a:xfrm flipH="1" flipV="1">
            <a:off x="7036350" y="2434134"/>
            <a:ext cx="2387558" cy="5477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95" name="Straight Arrow Connector 3094">
            <a:extLst>
              <a:ext uri="{FF2B5EF4-FFF2-40B4-BE49-F238E27FC236}">
                <a16:creationId xmlns:a16="http://schemas.microsoft.com/office/drawing/2014/main" id="{5F1D70A3-96B3-BC4B-6767-3E72AFC85192}"/>
              </a:ext>
            </a:extLst>
          </p:cNvPr>
          <p:cNvCxnSpPr>
            <a:cxnSpLocks/>
          </p:cNvCxnSpPr>
          <p:nvPr/>
        </p:nvCxnSpPr>
        <p:spPr>
          <a:xfrm>
            <a:off x="370806" y="4717541"/>
            <a:ext cx="2226462" cy="0"/>
          </a:xfrm>
          <a:prstGeom prst="straightConnector1">
            <a:avLst/>
          </a:prstGeom>
          <a:ln w="508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99" name="TextBox 3098">
            <a:extLst>
              <a:ext uri="{FF2B5EF4-FFF2-40B4-BE49-F238E27FC236}">
                <a16:creationId xmlns:a16="http://schemas.microsoft.com/office/drawing/2014/main" id="{BEB1F6AF-A200-1688-AA34-6E6A174E1BD4}"/>
              </a:ext>
            </a:extLst>
          </p:cNvPr>
          <p:cNvSpPr txBox="1"/>
          <p:nvPr/>
        </p:nvSpPr>
        <p:spPr>
          <a:xfrm>
            <a:off x="632069" y="4193969"/>
            <a:ext cx="1536703" cy="523220"/>
          </a:xfrm>
          <a:prstGeom prst="rect">
            <a:avLst/>
          </a:prstGeom>
          <a:noFill/>
        </p:spPr>
        <p:txBody>
          <a:bodyPr wrap="none" rtlCol="0">
            <a:spAutoFit/>
          </a:bodyPr>
          <a:lstStyle/>
          <a:p>
            <a:r>
              <a:rPr lang="en-US" sz="2800" dirty="0">
                <a:solidFill>
                  <a:srgbClr val="1B415D"/>
                </a:solidFill>
              </a:rPr>
              <a:t>Forecast</a:t>
            </a:r>
          </a:p>
        </p:txBody>
      </p:sp>
      <p:sp>
        <p:nvSpPr>
          <p:cNvPr id="3088" name="TextBox 3087">
            <a:extLst>
              <a:ext uri="{FF2B5EF4-FFF2-40B4-BE49-F238E27FC236}">
                <a16:creationId xmlns:a16="http://schemas.microsoft.com/office/drawing/2014/main" id="{462ABB72-0226-4E23-A593-A7812330FECC}"/>
              </a:ext>
            </a:extLst>
          </p:cNvPr>
          <p:cNvSpPr txBox="1"/>
          <p:nvPr/>
        </p:nvSpPr>
        <p:spPr>
          <a:xfrm>
            <a:off x="4443495" y="3602780"/>
            <a:ext cx="308098" cy="369332"/>
          </a:xfrm>
          <a:prstGeom prst="rect">
            <a:avLst/>
          </a:prstGeom>
          <a:noFill/>
        </p:spPr>
        <p:txBody>
          <a:bodyPr wrap="none" rtlCol="0">
            <a:spAutoFit/>
          </a:bodyPr>
          <a:lstStyle/>
          <a:p>
            <a:r>
              <a:rPr lang="en-US" dirty="0"/>
              <a:t>+</a:t>
            </a:r>
          </a:p>
        </p:txBody>
      </p:sp>
      <p:sp>
        <p:nvSpPr>
          <p:cNvPr id="3098" name="TextBox 3097">
            <a:extLst>
              <a:ext uri="{FF2B5EF4-FFF2-40B4-BE49-F238E27FC236}">
                <a16:creationId xmlns:a16="http://schemas.microsoft.com/office/drawing/2014/main" id="{305B50AB-EEDA-FBD2-B3D3-C459B6439A66}"/>
              </a:ext>
            </a:extLst>
          </p:cNvPr>
          <p:cNvSpPr txBox="1"/>
          <p:nvPr/>
        </p:nvSpPr>
        <p:spPr>
          <a:xfrm>
            <a:off x="9282915" y="3602780"/>
            <a:ext cx="308098" cy="369332"/>
          </a:xfrm>
          <a:prstGeom prst="rect">
            <a:avLst/>
          </a:prstGeom>
          <a:noFill/>
        </p:spPr>
        <p:txBody>
          <a:bodyPr wrap="none" rtlCol="0">
            <a:spAutoFit/>
          </a:bodyPr>
          <a:lstStyle/>
          <a:p>
            <a:r>
              <a:rPr lang="en-US" dirty="0"/>
              <a:t>+</a:t>
            </a:r>
          </a:p>
        </p:txBody>
      </p:sp>
      <p:sp>
        <p:nvSpPr>
          <p:cNvPr id="3100" name="TextBox 3099">
            <a:extLst>
              <a:ext uri="{FF2B5EF4-FFF2-40B4-BE49-F238E27FC236}">
                <a16:creationId xmlns:a16="http://schemas.microsoft.com/office/drawing/2014/main" id="{2BEB42FC-E202-F4C6-91AB-B3310EC4CF5B}"/>
              </a:ext>
            </a:extLst>
          </p:cNvPr>
          <p:cNvSpPr txBox="1"/>
          <p:nvPr/>
        </p:nvSpPr>
        <p:spPr>
          <a:xfrm>
            <a:off x="6878864" y="2405652"/>
            <a:ext cx="3080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420411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A81F-1A90-B0E8-1347-2370CF3ABC0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A2B9174-AB4B-533D-A4AE-BBC2A78471B1}"/>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A7FBCEA3-83E7-CBC9-DD36-3FEA4760C888}"/>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FE39BD8-6CDB-F5A2-7ECF-5167BBC5BF8F}"/>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9DF14D52-3BC7-4D3F-D726-47168E6FB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8CB61959-928D-B34A-600A-3F0B85B443B0}"/>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A201CADA-4D43-DDF0-6B12-459F47416B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1A9A0CD1-AF4C-4062-DE92-E19905003C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8F3B058F-B0CB-A9F1-8236-74153A14346A}"/>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A44AEE1C-5540-BA0F-79F5-2D8239411FC4}"/>
              </a:ext>
            </a:extLst>
          </p:cNvPr>
          <p:cNvSpPr txBox="1"/>
          <p:nvPr/>
        </p:nvSpPr>
        <p:spPr>
          <a:xfrm>
            <a:off x="178525" y="1339396"/>
            <a:ext cx="11307325" cy="646331"/>
          </a:xfrm>
          <a:prstGeom prst="rect">
            <a:avLst/>
          </a:prstGeom>
          <a:noFill/>
        </p:spPr>
        <p:txBody>
          <a:bodyPr wrap="square" rtlCol="0">
            <a:spAutoFit/>
          </a:bodyPr>
          <a:lstStyle/>
          <a:p>
            <a:r>
              <a:rPr lang="en-US" sz="3600" b="1" dirty="0">
                <a:solidFill>
                  <a:srgbClr val="1B415D"/>
                </a:solidFill>
              </a:rPr>
              <a:t>Approaches of Implementation </a:t>
            </a:r>
            <a:r>
              <a:rPr lang="en-US" b="1" dirty="0">
                <a:solidFill>
                  <a:srgbClr val="1B415D"/>
                </a:solidFill>
              </a:rPr>
              <a:t>[10]</a:t>
            </a:r>
            <a:r>
              <a:rPr lang="en-US" sz="3600" b="1" dirty="0">
                <a:solidFill>
                  <a:srgbClr val="1B415D"/>
                </a:solidFill>
              </a:rPr>
              <a:t> : Optimal Solution</a:t>
            </a:r>
          </a:p>
        </p:txBody>
      </p:sp>
      <p:pic>
        <p:nvPicPr>
          <p:cNvPr id="51" name="Picture 50">
            <a:extLst>
              <a:ext uri="{FF2B5EF4-FFF2-40B4-BE49-F238E27FC236}">
                <a16:creationId xmlns:a16="http://schemas.microsoft.com/office/drawing/2014/main" id="{AB86641E-4DBD-344C-AB51-7BD29566429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3216267" y="4331676"/>
            <a:ext cx="945088" cy="608375"/>
          </a:xfrm>
          <a:prstGeom prst="rect">
            <a:avLst/>
          </a:prstGeom>
        </p:spPr>
      </p:pic>
      <p:pic>
        <p:nvPicPr>
          <p:cNvPr id="52" name="Picture 51">
            <a:extLst>
              <a:ext uri="{FF2B5EF4-FFF2-40B4-BE49-F238E27FC236}">
                <a16:creationId xmlns:a16="http://schemas.microsoft.com/office/drawing/2014/main" id="{F086249B-A787-B95C-FDE3-5D1FBC813B2A}"/>
              </a:ext>
            </a:extLst>
          </p:cNvPr>
          <p:cNvPicPr>
            <a:picLocks noChangeAspect="1"/>
          </p:cNvPicPr>
          <p:nvPr/>
        </p:nvPicPr>
        <p:blipFill>
          <a:blip r:embed="rId10"/>
          <a:srcRect l="22961" t="57864" r="62119" b="30040"/>
          <a:stretch>
            <a:fillRect/>
          </a:stretch>
        </p:blipFill>
        <p:spPr>
          <a:xfrm>
            <a:off x="2780178" y="5427696"/>
            <a:ext cx="920785" cy="324800"/>
          </a:xfrm>
          <a:prstGeom prst="rect">
            <a:avLst/>
          </a:prstGeom>
        </p:spPr>
      </p:pic>
      <p:pic>
        <p:nvPicPr>
          <p:cNvPr id="53" name="Picture 52">
            <a:extLst>
              <a:ext uri="{FF2B5EF4-FFF2-40B4-BE49-F238E27FC236}">
                <a16:creationId xmlns:a16="http://schemas.microsoft.com/office/drawing/2014/main" id="{88D01243-5CFE-CF20-8BC1-D7672364DB4C}"/>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3999367" y="2981843"/>
            <a:ext cx="1218647" cy="622233"/>
          </a:xfrm>
          <a:prstGeom prst="rect">
            <a:avLst/>
          </a:prstGeom>
        </p:spPr>
      </p:pic>
      <p:pic>
        <p:nvPicPr>
          <p:cNvPr id="54" name="Picture 53">
            <a:extLst>
              <a:ext uri="{FF2B5EF4-FFF2-40B4-BE49-F238E27FC236}">
                <a16:creationId xmlns:a16="http://schemas.microsoft.com/office/drawing/2014/main" id="{2C7F056F-F8BB-0405-63CB-AEEB32AD5754}"/>
              </a:ext>
            </a:extLst>
          </p:cNvPr>
          <p:cNvPicPr>
            <a:picLocks noChangeAspect="1"/>
          </p:cNvPicPr>
          <p:nvPr/>
        </p:nvPicPr>
        <p:blipFill>
          <a:blip r:embed="rId8">
            <a:extLst>
              <a:ext uri="{BEBA8EAE-BF5A-486C-A8C5-ECC9F3942E4B}">
                <a14:imgProps xmlns:a14="http://schemas.microsoft.com/office/drawing/2010/main">
                  <a14:imgLayer r:embed="rId12">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5031275" y="4331675"/>
            <a:ext cx="945088" cy="608375"/>
          </a:xfrm>
          <a:prstGeom prst="rect">
            <a:avLst/>
          </a:prstGeom>
        </p:spPr>
      </p:pic>
      <p:cxnSp>
        <p:nvCxnSpPr>
          <p:cNvPr id="55" name="Straight Arrow Connector 54">
            <a:extLst>
              <a:ext uri="{FF2B5EF4-FFF2-40B4-BE49-F238E27FC236}">
                <a16:creationId xmlns:a16="http://schemas.microsoft.com/office/drawing/2014/main" id="{FB3EEC17-8C20-A393-F9DB-B95104AE8FC3}"/>
              </a:ext>
            </a:extLst>
          </p:cNvPr>
          <p:cNvCxnSpPr>
            <a:cxnSpLocks/>
            <a:stCxn id="54" idx="0"/>
            <a:endCxn id="53" idx="2"/>
          </p:cNvCxnSpPr>
          <p:nvPr/>
        </p:nvCxnSpPr>
        <p:spPr>
          <a:xfrm flipH="1" flipV="1">
            <a:off x="4608691" y="3604076"/>
            <a:ext cx="895128" cy="7275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F2A0B03F-7E6B-A8DB-229D-7941DFDE7A4A}"/>
              </a:ext>
            </a:extLst>
          </p:cNvPr>
          <p:cNvCxnSpPr>
            <a:cxnSpLocks/>
          </p:cNvCxnSpPr>
          <p:nvPr/>
        </p:nvCxnSpPr>
        <p:spPr>
          <a:xfrm flipV="1">
            <a:off x="3589955" y="3628790"/>
            <a:ext cx="919880" cy="7276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57" name="Picture 56">
            <a:extLst>
              <a:ext uri="{FF2B5EF4-FFF2-40B4-BE49-F238E27FC236}">
                <a16:creationId xmlns:a16="http://schemas.microsoft.com/office/drawing/2014/main" id="{9DDBEDA5-D02F-FDE9-5D06-2467FC093581}"/>
              </a:ext>
            </a:extLst>
          </p:cNvPr>
          <p:cNvPicPr>
            <a:picLocks noChangeAspect="1"/>
          </p:cNvPicPr>
          <p:nvPr/>
        </p:nvPicPr>
        <p:blipFill>
          <a:blip r:embed="rId10"/>
          <a:srcRect l="22961" t="57864" r="62119" b="30040"/>
          <a:stretch>
            <a:fillRect/>
          </a:stretch>
        </p:blipFill>
        <p:spPr>
          <a:xfrm>
            <a:off x="3700963" y="5427696"/>
            <a:ext cx="920785" cy="324800"/>
          </a:xfrm>
          <a:prstGeom prst="rect">
            <a:avLst/>
          </a:prstGeom>
        </p:spPr>
      </p:pic>
      <p:pic>
        <p:nvPicPr>
          <p:cNvPr id="58" name="Picture 57">
            <a:extLst>
              <a:ext uri="{FF2B5EF4-FFF2-40B4-BE49-F238E27FC236}">
                <a16:creationId xmlns:a16="http://schemas.microsoft.com/office/drawing/2014/main" id="{42730D43-9E5F-DF02-B223-73EA287B28EF}"/>
              </a:ext>
            </a:extLst>
          </p:cNvPr>
          <p:cNvPicPr>
            <a:picLocks noChangeAspect="1"/>
          </p:cNvPicPr>
          <p:nvPr/>
        </p:nvPicPr>
        <p:blipFill>
          <a:blip r:embed="rId10"/>
          <a:srcRect l="22961" t="57864" r="62119" b="30040"/>
          <a:stretch>
            <a:fillRect/>
          </a:stretch>
        </p:blipFill>
        <p:spPr>
          <a:xfrm>
            <a:off x="4621748" y="5427695"/>
            <a:ext cx="920785" cy="324800"/>
          </a:xfrm>
          <a:prstGeom prst="rect">
            <a:avLst/>
          </a:prstGeom>
        </p:spPr>
      </p:pic>
      <p:pic>
        <p:nvPicPr>
          <p:cNvPr id="59" name="Picture 58">
            <a:extLst>
              <a:ext uri="{FF2B5EF4-FFF2-40B4-BE49-F238E27FC236}">
                <a16:creationId xmlns:a16="http://schemas.microsoft.com/office/drawing/2014/main" id="{B387A384-716C-65C7-E111-DE0D2C076529}"/>
              </a:ext>
            </a:extLst>
          </p:cNvPr>
          <p:cNvPicPr>
            <a:picLocks noChangeAspect="1"/>
          </p:cNvPicPr>
          <p:nvPr/>
        </p:nvPicPr>
        <p:blipFill>
          <a:blip r:embed="rId10"/>
          <a:srcRect l="22961" t="57864" r="62119" b="30040"/>
          <a:stretch>
            <a:fillRect/>
          </a:stretch>
        </p:blipFill>
        <p:spPr>
          <a:xfrm>
            <a:off x="5542533" y="5427695"/>
            <a:ext cx="920785" cy="324800"/>
          </a:xfrm>
          <a:prstGeom prst="rect">
            <a:avLst/>
          </a:prstGeom>
        </p:spPr>
      </p:pic>
      <p:cxnSp>
        <p:nvCxnSpPr>
          <p:cNvPr id="60" name="Straight Arrow Connector 59">
            <a:extLst>
              <a:ext uri="{FF2B5EF4-FFF2-40B4-BE49-F238E27FC236}">
                <a16:creationId xmlns:a16="http://schemas.microsoft.com/office/drawing/2014/main" id="{0E79ACE0-22BB-ACF9-E243-5816812F2DFC}"/>
              </a:ext>
            </a:extLst>
          </p:cNvPr>
          <p:cNvCxnSpPr>
            <a:cxnSpLocks/>
            <a:stCxn id="51" idx="2"/>
            <a:endCxn id="52" idx="0"/>
          </p:cNvCxnSpPr>
          <p:nvPr/>
        </p:nvCxnSpPr>
        <p:spPr>
          <a:xfrm flipH="1">
            <a:off x="3240571" y="4940051"/>
            <a:ext cx="448240"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2145A9C4-2A5B-B2CC-1DA5-22D7D96A5ACD}"/>
              </a:ext>
            </a:extLst>
          </p:cNvPr>
          <p:cNvCxnSpPr>
            <a:cxnSpLocks/>
            <a:stCxn id="54" idx="2"/>
            <a:endCxn id="58" idx="0"/>
          </p:cNvCxnSpPr>
          <p:nvPr/>
        </p:nvCxnSpPr>
        <p:spPr>
          <a:xfrm flipH="1">
            <a:off x="5082141" y="4940050"/>
            <a:ext cx="421678"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76776E72-C2C4-D2FA-CD21-47C391E75FF6}"/>
              </a:ext>
            </a:extLst>
          </p:cNvPr>
          <p:cNvCxnSpPr>
            <a:cxnSpLocks/>
            <a:stCxn id="51" idx="2"/>
            <a:endCxn id="57" idx="0"/>
          </p:cNvCxnSpPr>
          <p:nvPr/>
        </p:nvCxnSpPr>
        <p:spPr>
          <a:xfrm>
            <a:off x="3688811" y="4940051"/>
            <a:ext cx="472545"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F5B8C2D1-4587-C12B-54C5-0D1B30384F04}"/>
              </a:ext>
            </a:extLst>
          </p:cNvPr>
          <p:cNvCxnSpPr>
            <a:cxnSpLocks/>
            <a:stCxn id="54" idx="2"/>
            <a:endCxn id="59" idx="0"/>
          </p:cNvCxnSpPr>
          <p:nvPr/>
        </p:nvCxnSpPr>
        <p:spPr>
          <a:xfrm>
            <a:off x="5503819" y="4940050"/>
            <a:ext cx="499107"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72" name="Picture 3071">
            <a:extLst>
              <a:ext uri="{FF2B5EF4-FFF2-40B4-BE49-F238E27FC236}">
                <a16:creationId xmlns:a16="http://schemas.microsoft.com/office/drawing/2014/main" id="{11CFE18B-333C-E6CE-971E-452D1E940229}"/>
              </a:ext>
            </a:extLst>
          </p:cNvPr>
          <p:cNvPicPr>
            <a:picLocks noChangeAspect="1"/>
          </p:cNvPicPr>
          <p:nvPr/>
        </p:nvPicPr>
        <p:blipFill>
          <a:blip r:embed="rId8">
            <a:extLst>
              <a:ext uri="{BEBA8EAE-BF5A-486C-A8C5-ECC9F3942E4B}">
                <a14:imgProps xmlns:a14="http://schemas.microsoft.com/office/drawing/2010/main">
                  <a14:imgLayer r:embed="rId13">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8031484" y="4331677"/>
            <a:ext cx="945088" cy="608375"/>
          </a:xfrm>
          <a:prstGeom prst="rect">
            <a:avLst/>
          </a:prstGeom>
        </p:spPr>
      </p:pic>
      <p:pic>
        <p:nvPicPr>
          <p:cNvPr id="3073" name="Picture 3072">
            <a:extLst>
              <a:ext uri="{FF2B5EF4-FFF2-40B4-BE49-F238E27FC236}">
                <a16:creationId xmlns:a16="http://schemas.microsoft.com/office/drawing/2014/main" id="{E4F0F089-7329-B2C3-A6A7-228C97A570F1}"/>
              </a:ext>
            </a:extLst>
          </p:cNvPr>
          <p:cNvPicPr>
            <a:picLocks noChangeAspect="1"/>
          </p:cNvPicPr>
          <p:nvPr/>
        </p:nvPicPr>
        <p:blipFill>
          <a:blip r:embed="rId10"/>
          <a:srcRect l="22961" t="57864" r="62119" b="30040"/>
          <a:stretch>
            <a:fillRect/>
          </a:stretch>
        </p:blipFill>
        <p:spPr>
          <a:xfrm>
            <a:off x="7595394" y="5427697"/>
            <a:ext cx="920785" cy="324800"/>
          </a:xfrm>
          <a:prstGeom prst="rect">
            <a:avLst/>
          </a:prstGeom>
        </p:spPr>
      </p:pic>
      <p:pic>
        <p:nvPicPr>
          <p:cNvPr id="3075" name="Picture 3074">
            <a:extLst>
              <a:ext uri="{FF2B5EF4-FFF2-40B4-BE49-F238E27FC236}">
                <a16:creationId xmlns:a16="http://schemas.microsoft.com/office/drawing/2014/main" id="{C1F03042-B81C-4D62-DBF7-573B9FFE3A48}"/>
              </a:ext>
            </a:extLst>
          </p:cNvPr>
          <p:cNvPicPr>
            <a:picLocks noChangeAspect="1"/>
          </p:cNvPicPr>
          <p:nvPr/>
        </p:nvPicPr>
        <p:blipFill>
          <a:blip r:embed="rId11">
            <a:clrChange>
              <a:clrFrom>
                <a:srgbClr val="FEFEFC"/>
              </a:clrFrom>
              <a:clrTo>
                <a:srgbClr val="FEFEFC">
                  <a:alpha val="0"/>
                </a:srgbClr>
              </a:clrTo>
            </a:clrChange>
          </a:blip>
          <a:srcRect l="44569" t="30016" r="44627" b="57306"/>
          <a:stretch>
            <a:fillRect/>
          </a:stretch>
        </p:blipFill>
        <p:spPr>
          <a:xfrm>
            <a:off x="8814584" y="2981844"/>
            <a:ext cx="1218647" cy="622233"/>
          </a:xfrm>
          <a:prstGeom prst="rect">
            <a:avLst/>
          </a:prstGeom>
        </p:spPr>
      </p:pic>
      <p:pic>
        <p:nvPicPr>
          <p:cNvPr id="3076" name="Picture 3075">
            <a:extLst>
              <a:ext uri="{FF2B5EF4-FFF2-40B4-BE49-F238E27FC236}">
                <a16:creationId xmlns:a16="http://schemas.microsoft.com/office/drawing/2014/main" id="{25805382-4037-CAC1-4E41-7CAB5837E56F}"/>
              </a:ext>
            </a:extLst>
          </p:cNvPr>
          <p:cNvPicPr>
            <a:picLocks noChangeAspect="1"/>
          </p:cNvPicPr>
          <p:nvPr/>
        </p:nvPicPr>
        <p:blipFill>
          <a:blip r:embed="rId8">
            <a:extLst>
              <a:ext uri="{BEBA8EAE-BF5A-486C-A8C5-ECC9F3942E4B}">
                <a14:imgProps xmlns:a14="http://schemas.microsoft.com/office/drawing/2010/main">
                  <a14:imgLayer r:embed="rId14">
                    <a14:imgEffect>
                      <a14:backgroundRemoval t="30233" b="43113" l="16602" r="23926">
                        <a14:foregroundMark x1="16699" y1="34347" x2="16797" y2="33453"/>
                        <a14:foregroundMark x1="22949" y1="33095" x2="24121" y2="33274"/>
                        <a14:foregroundMark x1="21387" y1="34526" x2="21387" y2="37209"/>
                        <a14:foregroundMark x1="20801" y1="40787" x2="20020" y2="39535"/>
                        <a14:foregroundMark x1="20605" y1="40966" x2="20898" y2="39714"/>
                        <a14:foregroundMark x1="21484" y1="40250" x2="20801" y2="43113"/>
                        <a14:foregroundMark x1="19531" y1="41145" x2="21777" y2="40250"/>
                        <a14:foregroundMark x1="19727" y1="40429" x2="19043" y2="40608"/>
                        <a14:backgroundMark x1="20605" y1="29517" x2="20605" y2="29517"/>
                        <a14:backgroundMark x1="20605" y1="29517" x2="20898" y2="29696"/>
                      </a14:backgroundRemoval>
                    </a14:imgEffect>
                  </a14:imgLayer>
                </a14:imgProps>
              </a:ext>
            </a:extLst>
          </a:blip>
          <a:srcRect l="15814" t="29097" r="75272" b="57716"/>
          <a:stretch>
            <a:fillRect/>
          </a:stretch>
        </p:blipFill>
        <p:spPr>
          <a:xfrm>
            <a:off x="9846491" y="4331676"/>
            <a:ext cx="945088" cy="608375"/>
          </a:xfrm>
          <a:prstGeom prst="rect">
            <a:avLst/>
          </a:prstGeom>
        </p:spPr>
      </p:pic>
      <p:cxnSp>
        <p:nvCxnSpPr>
          <p:cNvPr id="3077" name="Straight Arrow Connector 3076">
            <a:extLst>
              <a:ext uri="{FF2B5EF4-FFF2-40B4-BE49-F238E27FC236}">
                <a16:creationId xmlns:a16="http://schemas.microsoft.com/office/drawing/2014/main" id="{F7FFFB34-A58C-B7EB-3FF7-CC56AD3605AE}"/>
              </a:ext>
            </a:extLst>
          </p:cNvPr>
          <p:cNvCxnSpPr>
            <a:cxnSpLocks/>
            <a:stCxn id="3076" idx="0"/>
            <a:endCxn id="3075" idx="2"/>
          </p:cNvCxnSpPr>
          <p:nvPr/>
        </p:nvCxnSpPr>
        <p:spPr>
          <a:xfrm flipH="1" flipV="1">
            <a:off x="9423908" y="3604077"/>
            <a:ext cx="895127" cy="7275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78" name="Straight Arrow Connector 3077">
            <a:extLst>
              <a:ext uri="{FF2B5EF4-FFF2-40B4-BE49-F238E27FC236}">
                <a16:creationId xmlns:a16="http://schemas.microsoft.com/office/drawing/2014/main" id="{BBD48895-E58F-7227-C9DB-2EF92A0E4222}"/>
              </a:ext>
            </a:extLst>
          </p:cNvPr>
          <p:cNvCxnSpPr>
            <a:cxnSpLocks/>
          </p:cNvCxnSpPr>
          <p:nvPr/>
        </p:nvCxnSpPr>
        <p:spPr>
          <a:xfrm flipV="1">
            <a:off x="8454600" y="3604077"/>
            <a:ext cx="919880" cy="7276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3079" name="Picture 3078">
            <a:extLst>
              <a:ext uri="{FF2B5EF4-FFF2-40B4-BE49-F238E27FC236}">
                <a16:creationId xmlns:a16="http://schemas.microsoft.com/office/drawing/2014/main" id="{47E6E3D8-33B8-0F4F-B58A-4D4A8E2BAA01}"/>
              </a:ext>
            </a:extLst>
          </p:cNvPr>
          <p:cNvPicPr>
            <a:picLocks noChangeAspect="1"/>
          </p:cNvPicPr>
          <p:nvPr/>
        </p:nvPicPr>
        <p:blipFill>
          <a:blip r:embed="rId10"/>
          <a:srcRect l="22961" t="57864" r="62119" b="30040"/>
          <a:stretch>
            <a:fillRect/>
          </a:stretch>
        </p:blipFill>
        <p:spPr>
          <a:xfrm>
            <a:off x="8516179" y="5427697"/>
            <a:ext cx="920785" cy="324800"/>
          </a:xfrm>
          <a:prstGeom prst="rect">
            <a:avLst/>
          </a:prstGeom>
        </p:spPr>
      </p:pic>
      <p:pic>
        <p:nvPicPr>
          <p:cNvPr id="3080" name="Picture 3079">
            <a:extLst>
              <a:ext uri="{FF2B5EF4-FFF2-40B4-BE49-F238E27FC236}">
                <a16:creationId xmlns:a16="http://schemas.microsoft.com/office/drawing/2014/main" id="{7CD39BDF-C62C-A140-483E-215259A0BBD8}"/>
              </a:ext>
            </a:extLst>
          </p:cNvPr>
          <p:cNvPicPr>
            <a:picLocks noChangeAspect="1"/>
          </p:cNvPicPr>
          <p:nvPr/>
        </p:nvPicPr>
        <p:blipFill>
          <a:blip r:embed="rId10"/>
          <a:srcRect l="22961" t="57864" r="62119" b="30040"/>
          <a:stretch>
            <a:fillRect/>
          </a:stretch>
        </p:blipFill>
        <p:spPr>
          <a:xfrm>
            <a:off x="9436964" y="5427696"/>
            <a:ext cx="920785" cy="324800"/>
          </a:xfrm>
          <a:prstGeom prst="rect">
            <a:avLst/>
          </a:prstGeom>
        </p:spPr>
      </p:pic>
      <p:pic>
        <p:nvPicPr>
          <p:cNvPr id="3081" name="Picture 3080">
            <a:extLst>
              <a:ext uri="{FF2B5EF4-FFF2-40B4-BE49-F238E27FC236}">
                <a16:creationId xmlns:a16="http://schemas.microsoft.com/office/drawing/2014/main" id="{A06F2108-4872-2314-F6B0-0C1882C36924}"/>
              </a:ext>
            </a:extLst>
          </p:cNvPr>
          <p:cNvPicPr>
            <a:picLocks noChangeAspect="1"/>
          </p:cNvPicPr>
          <p:nvPr/>
        </p:nvPicPr>
        <p:blipFill>
          <a:blip r:embed="rId10"/>
          <a:srcRect l="22961" t="57864" r="62119" b="30040"/>
          <a:stretch>
            <a:fillRect/>
          </a:stretch>
        </p:blipFill>
        <p:spPr>
          <a:xfrm>
            <a:off x="10357749" y="5427696"/>
            <a:ext cx="920785" cy="324800"/>
          </a:xfrm>
          <a:prstGeom prst="rect">
            <a:avLst/>
          </a:prstGeom>
        </p:spPr>
      </p:pic>
      <p:cxnSp>
        <p:nvCxnSpPr>
          <p:cNvPr id="3082" name="Straight Arrow Connector 3081">
            <a:extLst>
              <a:ext uri="{FF2B5EF4-FFF2-40B4-BE49-F238E27FC236}">
                <a16:creationId xmlns:a16="http://schemas.microsoft.com/office/drawing/2014/main" id="{973AA649-B9B1-0E09-C83A-0DF2AACA27E9}"/>
              </a:ext>
            </a:extLst>
          </p:cNvPr>
          <p:cNvCxnSpPr>
            <a:cxnSpLocks/>
            <a:stCxn id="3072" idx="2"/>
            <a:endCxn id="3073" idx="0"/>
          </p:cNvCxnSpPr>
          <p:nvPr/>
        </p:nvCxnSpPr>
        <p:spPr>
          <a:xfrm flipH="1">
            <a:off x="8055787" y="4940052"/>
            <a:ext cx="448241"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3" name="Straight Arrow Connector 3082">
            <a:extLst>
              <a:ext uri="{FF2B5EF4-FFF2-40B4-BE49-F238E27FC236}">
                <a16:creationId xmlns:a16="http://schemas.microsoft.com/office/drawing/2014/main" id="{63F964DA-E98F-320F-A8A6-75A60476D2C7}"/>
              </a:ext>
            </a:extLst>
          </p:cNvPr>
          <p:cNvCxnSpPr>
            <a:cxnSpLocks/>
            <a:stCxn id="3076" idx="2"/>
            <a:endCxn id="3080" idx="0"/>
          </p:cNvCxnSpPr>
          <p:nvPr/>
        </p:nvCxnSpPr>
        <p:spPr>
          <a:xfrm flipH="1">
            <a:off x="9897357" y="4940051"/>
            <a:ext cx="421678"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4" name="Straight Arrow Connector 3083">
            <a:extLst>
              <a:ext uri="{FF2B5EF4-FFF2-40B4-BE49-F238E27FC236}">
                <a16:creationId xmlns:a16="http://schemas.microsoft.com/office/drawing/2014/main" id="{36808D91-6054-1E87-7F4E-FD5BABEE580B}"/>
              </a:ext>
            </a:extLst>
          </p:cNvPr>
          <p:cNvCxnSpPr>
            <a:cxnSpLocks/>
            <a:stCxn id="3072" idx="2"/>
            <a:endCxn id="3079" idx="0"/>
          </p:cNvCxnSpPr>
          <p:nvPr/>
        </p:nvCxnSpPr>
        <p:spPr>
          <a:xfrm>
            <a:off x="8504028" y="4940052"/>
            <a:ext cx="472544"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5" name="Straight Arrow Connector 3084">
            <a:extLst>
              <a:ext uri="{FF2B5EF4-FFF2-40B4-BE49-F238E27FC236}">
                <a16:creationId xmlns:a16="http://schemas.microsoft.com/office/drawing/2014/main" id="{16893E64-A53C-2EF2-A5CD-352049E32DC0}"/>
              </a:ext>
            </a:extLst>
          </p:cNvPr>
          <p:cNvCxnSpPr>
            <a:cxnSpLocks/>
            <a:stCxn id="3076" idx="2"/>
            <a:endCxn id="3081" idx="0"/>
          </p:cNvCxnSpPr>
          <p:nvPr/>
        </p:nvCxnSpPr>
        <p:spPr>
          <a:xfrm>
            <a:off x="10319035" y="4940051"/>
            <a:ext cx="499107" cy="487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92" name="TextBox 3091">
            <a:extLst>
              <a:ext uri="{FF2B5EF4-FFF2-40B4-BE49-F238E27FC236}">
                <a16:creationId xmlns:a16="http://schemas.microsoft.com/office/drawing/2014/main" id="{FC39E8E5-C6F8-1871-EEA3-98FBE7F043BF}"/>
              </a:ext>
            </a:extLst>
          </p:cNvPr>
          <p:cNvSpPr txBox="1"/>
          <p:nvPr/>
        </p:nvSpPr>
        <p:spPr>
          <a:xfrm>
            <a:off x="6590931" y="2106831"/>
            <a:ext cx="890837" cy="32730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TOTAL</a:t>
            </a:r>
          </a:p>
        </p:txBody>
      </p:sp>
      <p:cxnSp>
        <p:nvCxnSpPr>
          <p:cNvPr id="3093" name="Straight Arrow Connector 3092">
            <a:extLst>
              <a:ext uri="{FF2B5EF4-FFF2-40B4-BE49-F238E27FC236}">
                <a16:creationId xmlns:a16="http://schemas.microsoft.com/office/drawing/2014/main" id="{048B44AA-CD92-7019-FCF6-0C97F4944349}"/>
              </a:ext>
            </a:extLst>
          </p:cNvPr>
          <p:cNvCxnSpPr>
            <a:cxnSpLocks/>
            <a:stCxn id="53" idx="0"/>
            <a:endCxn id="3092" idx="2"/>
          </p:cNvCxnSpPr>
          <p:nvPr/>
        </p:nvCxnSpPr>
        <p:spPr>
          <a:xfrm flipV="1">
            <a:off x="4608691" y="2434134"/>
            <a:ext cx="2427659" cy="54770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94" name="Straight Arrow Connector 3093">
            <a:extLst>
              <a:ext uri="{FF2B5EF4-FFF2-40B4-BE49-F238E27FC236}">
                <a16:creationId xmlns:a16="http://schemas.microsoft.com/office/drawing/2014/main" id="{0417ED91-F584-4654-A0D2-BBEC57A5529C}"/>
              </a:ext>
            </a:extLst>
          </p:cNvPr>
          <p:cNvCxnSpPr>
            <a:cxnSpLocks/>
            <a:stCxn id="3075" idx="0"/>
            <a:endCxn id="3092" idx="2"/>
          </p:cNvCxnSpPr>
          <p:nvPr/>
        </p:nvCxnSpPr>
        <p:spPr>
          <a:xfrm flipH="1" flipV="1">
            <a:off x="7036350" y="2434134"/>
            <a:ext cx="2387558" cy="5477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95" name="Straight Arrow Connector 3094">
            <a:extLst>
              <a:ext uri="{FF2B5EF4-FFF2-40B4-BE49-F238E27FC236}">
                <a16:creationId xmlns:a16="http://schemas.microsoft.com/office/drawing/2014/main" id="{2EAA780D-55B8-9A69-5292-25CD9C2544B6}"/>
              </a:ext>
            </a:extLst>
          </p:cNvPr>
          <p:cNvCxnSpPr>
            <a:cxnSpLocks/>
          </p:cNvCxnSpPr>
          <p:nvPr/>
        </p:nvCxnSpPr>
        <p:spPr>
          <a:xfrm>
            <a:off x="370806" y="4717541"/>
            <a:ext cx="2226462" cy="0"/>
          </a:xfrm>
          <a:prstGeom prst="straightConnector1">
            <a:avLst/>
          </a:prstGeom>
          <a:ln w="508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99" name="TextBox 3098">
            <a:extLst>
              <a:ext uri="{FF2B5EF4-FFF2-40B4-BE49-F238E27FC236}">
                <a16:creationId xmlns:a16="http://schemas.microsoft.com/office/drawing/2014/main" id="{E1F8138D-AA3A-A7B8-02EE-7133D2B6E2EF}"/>
              </a:ext>
            </a:extLst>
          </p:cNvPr>
          <p:cNvSpPr txBox="1"/>
          <p:nvPr/>
        </p:nvSpPr>
        <p:spPr>
          <a:xfrm>
            <a:off x="632069" y="4193969"/>
            <a:ext cx="1536703" cy="523220"/>
          </a:xfrm>
          <a:prstGeom prst="rect">
            <a:avLst/>
          </a:prstGeom>
          <a:noFill/>
        </p:spPr>
        <p:txBody>
          <a:bodyPr wrap="none" rtlCol="0">
            <a:spAutoFit/>
          </a:bodyPr>
          <a:lstStyle/>
          <a:p>
            <a:r>
              <a:rPr lang="en-US" sz="2800" dirty="0">
                <a:solidFill>
                  <a:srgbClr val="1B415D"/>
                </a:solidFill>
              </a:rPr>
              <a:t>Forecast</a:t>
            </a:r>
          </a:p>
        </p:txBody>
      </p:sp>
      <p:cxnSp>
        <p:nvCxnSpPr>
          <p:cNvPr id="3" name="Straight Arrow Connector 2">
            <a:extLst>
              <a:ext uri="{FF2B5EF4-FFF2-40B4-BE49-F238E27FC236}">
                <a16:creationId xmlns:a16="http://schemas.microsoft.com/office/drawing/2014/main" id="{68378DD6-78CE-A722-88E4-6D0F6E2444E5}"/>
              </a:ext>
            </a:extLst>
          </p:cNvPr>
          <p:cNvCxnSpPr>
            <a:cxnSpLocks/>
          </p:cNvCxnSpPr>
          <p:nvPr/>
        </p:nvCxnSpPr>
        <p:spPr>
          <a:xfrm>
            <a:off x="403116" y="3396390"/>
            <a:ext cx="2226462" cy="0"/>
          </a:xfrm>
          <a:prstGeom prst="straightConnector1">
            <a:avLst/>
          </a:prstGeom>
          <a:ln w="508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EC0C56EC-3AA7-F1AD-E196-13E60FE15093}"/>
              </a:ext>
            </a:extLst>
          </p:cNvPr>
          <p:cNvSpPr txBox="1"/>
          <p:nvPr/>
        </p:nvSpPr>
        <p:spPr>
          <a:xfrm>
            <a:off x="664379" y="2872818"/>
            <a:ext cx="1536703" cy="523220"/>
          </a:xfrm>
          <a:prstGeom prst="rect">
            <a:avLst/>
          </a:prstGeom>
          <a:noFill/>
        </p:spPr>
        <p:txBody>
          <a:bodyPr wrap="none" rtlCol="0">
            <a:spAutoFit/>
          </a:bodyPr>
          <a:lstStyle/>
          <a:p>
            <a:r>
              <a:rPr lang="en-US" sz="2800" dirty="0">
                <a:solidFill>
                  <a:srgbClr val="1B415D"/>
                </a:solidFill>
              </a:rPr>
              <a:t>Forecast</a:t>
            </a:r>
          </a:p>
        </p:txBody>
      </p:sp>
      <p:cxnSp>
        <p:nvCxnSpPr>
          <p:cNvPr id="6" name="Straight Arrow Connector 5">
            <a:extLst>
              <a:ext uri="{FF2B5EF4-FFF2-40B4-BE49-F238E27FC236}">
                <a16:creationId xmlns:a16="http://schemas.microsoft.com/office/drawing/2014/main" id="{D964184F-7FB1-6876-F663-09A5ED840A4F}"/>
              </a:ext>
            </a:extLst>
          </p:cNvPr>
          <p:cNvCxnSpPr>
            <a:cxnSpLocks/>
          </p:cNvCxnSpPr>
          <p:nvPr/>
        </p:nvCxnSpPr>
        <p:spPr>
          <a:xfrm>
            <a:off x="444886" y="2324944"/>
            <a:ext cx="2226462" cy="0"/>
          </a:xfrm>
          <a:prstGeom prst="straightConnector1">
            <a:avLst/>
          </a:prstGeom>
          <a:ln w="508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FA5D3AF5-4D1F-34B6-545E-F5F594066150}"/>
              </a:ext>
            </a:extLst>
          </p:cNvPr>
          <p:cNvSpPr txBox="1"/>
          <p:nvPr/>
        </p:nvSpPr>
        <p:spPr>
          <a:xfrm>
            <a:off x="706149" y="1801372"/>
            <a:ext cx="1536703" cy="523220"/>
          </a:xfrm>
          <a:prstGeom prst="rect">
            <a:avLst/>
          </a:prstGeom>
          <a:noFill/>
        </p:spPr>
        <p:txBody>
          <a:bodyPr wrap="none" rtlCol="0">
            <a:spAutoFit/>
          </a:bodyPr>
          <a:lstStyle/>
          <a:p>
            <a:r>
              <a:rPr lang="en-US" sz="2800" dirty="0">
                <a:solidFill>
                  <a:srgbClr val="1B415D"/>
                </a:solidFill>
              </a:rPr>
              <a:t>Forecast</a:t>
            </a:r>
          </a:p>
        </p:txBody>
      </p:sp>
      <p:cxnSp>
        <p:nvCxnSpPr>
          <p:cNvPr id="8" name="Straight Arrow Connector 7">
            <a:extLst>
              <a:ext uri="{FF2B5EF4-FFF2-40B4-BE49-F238E27FC236}">
                <a16:creationId xmlns:a16="http://schemas.microsoft.com/office/drawing/2014/main" id="{2AB032EF-7B9F-EF92-32D8-AF4715EA6A21}"/>
              </a:ext>
            </a:extLst>
          </p:cNvPr>
          <p:cNvCxnSpPr>
            <a:cxnSpLocks/>
          </p:cNvCxnSpPr>
          <p:nvPr/>
        </p:nvCxnSpPr>
        <p:spPr>
          <a:xfrm flipH="1">
            <a:off x="3723542" y="3710157"/>
            <a:ext cx="811501" cy="6760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3572351C-9FC0-8534-24B5-1BFA3735E21E}"/>
              </a:ext>
            </a:extLst>
          </p:cNvPr>
          <p:cNvCxnSpPr>
            <a:cxnSpLocks/>
          </p:cNvCxnSpPr>
          <p:nvPr/>
        </p:nvCxnSpPr>
        <p:spPr>
          <a:xfrm flipH="1">
            <a:off x="8576749" y="3749279"/>
            <a:ext cx="797198" cy="66035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7E64BB8-7B27-89A0-803B-11996E1BC18F}"/>
              </a:ext>
            </a:extLst>
          </p:cNvPr>
          <p:cNvCxnSpPr>
            <a:cxnSpLocks/>
          </p:cNvCxnSpPr>
          <p:nvPr/>
        </p:nvCxnSpPr>
        <p:spPr>
          <a:xfrm>
            <a:off x="4608690" y="3734156"/>
            <a:ext cx="769621" cy="6469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DD60AA4-A915-B31B-F6F1-A6C3CFF7D361}"/>
              </a:ext>
            </a:extLst>
          </p:cNvPr>
          <p:cNvCxnSpPr>
            <a:cxnSpLocks/>
          </p:cNvCxnSpPr>
          <p:nvPr/>
        </p:nvCxnSpPr>
        <p:spPr>
          <a:xfrm>
            <a:off x="9436964" y="3734156"/>
            <a:ext cx="744682" cy="62585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F3F06E16-F9CB-4DC1-327C-2D6BFE0ED7D0}"/>
              </a:ext>
            </a:extLst>
          </p:cNvPr>
          <p:cNvCxnSpPr>
            <a:cxnSpLocks/>
          </p:cNvCxnSpPr>
          <p:nvPr/>
        </p:nvCxnSpPr>
        <p:spPr>
          <a:xfrm flipH="1">
            <a:off x="5082140" y="2514037"/>
            <a:ext cx="1934159" cy="49147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590DA9F6-F777-7237-33A4-11E15895927C}"/>
              </a:ext>
            </a:extLst>
          </p:cNvPr>
          <p:cNvCxnSpPr>
            <a:cxnSpLocks/>
          </p:cNvCxnSpPr>
          <p:nvPr/>
        </p:nvCxnSpPr>
        <p:spPr>
          <a:xfrm>
            <a:off x="7056401" y="2544452"/>
            <a:ext cx="2208802" cy="49805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862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6BD99-2C49-3576-31E1-971C0FF4B1E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B3CAD3F-FEE7-F76C-0B11-BC4BE4020618}"/>
              </a:ext>
            </a:extLst>
          </p:cNvPr>
          <p:cNvSpPr txBox="1"/>
          <p:nvPr/>
        </p:nvSpPr>
        <p:spPr>
          <a:xfrm>
            <a:off x="404158" y="1584299"/>
            <a:ext cx="6384100" cy="646331"/>
          </a:xfrm>
          <a:prstGeom prst="rect">
            <a:avLst/>
          </a:prstGeom>
          <a:noFill/>
        </p:spPr>
        <p:txBody>
          <a:bodyPr wrap="square" rtlCol="0">
            <a:spAutoFit/>
          </a:bodyPr>
          <a:lstStyle/>
          <a:p>
            <a:pPr algn="ctr"/>
            <a:r>
              <a:rPr lang="en-US" sz="3600" b="1" dirty="0">
                <a:solidFill>
                  <a:srgbClr val="1B415D"/>
                </a:solidFill>
              </a:rPr>
              <a:t>Hierarchical Reconciliation </a:t>
            </a:r>
            <a:r>
              <a:rPr lang="en-US" b="1" dirty="0">
                <a:solidFill>
                  <a:srgbClr val="1B415D"/>
                </a:solidFill>
              </a:rPr>
              <a:t>[10]</a:t>
            </a:r>
            <a:endParaRPr lang="en-US" sz="3600" b="1" dirty="0">
              <a:solidFill>
                <a:srgbClr val="1B415D"/>
              </a:solidFill>
            </a:endParaRPr>
          </a:p>
        </p:txBody>
      </p:sp>
      <p:sp>
        <p:nvSpPr>
          <p:cNvPr id="2" name="TextBox 1">
            <a:extLst>
              <a:ext uri="{FF2B5EF4-FFF2-40B4-BE49-F238E27FC236}">
                <a16:creationId xmlns:a16="http://schemas.microsoft.com/office/drawing/2014/main" id="{9115CF70-4683-4F7E-1897-CF66F2EE0722}"/>
              </a:ext>
            </a:extLst>
          </p:cNvPr>
          <p:cNvSpPr txBox="1"/>
          <p:nvPr/>
        </p:nvSpPr>
        <p:spPr>
          <a:xfrm>
            <a:off x="404158" y="2348160"/>
            <a:ext cx="11534557" cy="3908762"/>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rgbClr val="1B415D"/>
                </a:solidFill>
              </a:rPr>
              <a:t>A model will be trained on the data[</a:t>
            </a:r>
            <a:r>
              <a:rPr lang="en-US" sz="3600" dirty="0" err="1">
                <a:solidFill>
                  <a:srgbClr val="1B415D"/>
                </a:solidFill>
              </a:rPr>
              <a:t>XGBoost</a:t>
            </a:r>
            <a:r>
              <a:rPr lang="en-US" sz="3600" dirty="0">
                <a:solidFill>
                  <a:srgbClr val="1B415D"/>
                </a:solidFill>
              </a:rPr>
              <a:t>, ...].</a:t>
            </a:r>
          </a:p>
          <a:p>
            <a:pPr marL="571500" indent="-571500">
              <a:buFont typeface="Arial" panose="020B0604020202020204" pitchFamily="34" charset="0"/>
              <a:buChar char="•"/>
            </a:pPr>
            <a:r>
              <a:rPr lang="en-US" sz="3600" dirty="0">
                <a:solidFill>
                  <a:srgbClr val="1B415D"/>
                </a:solidFill>
              </a:rPr>
              <a:t>Forecast on the data using current model.</a:t>
            </a:r>
          </a:p>
          <a:p>
            <a:pPr marL="571500" indent="-571500">
              <a:buFont typeface="Arial" panose="020B0604020202020204" pitchFamily="34" charset="0"/>
              <a:buChar char="•"/>
            </a:pPr>
            <a:r>
              <a:rPr lang="en-US" sz="3600" dirty="0">
                <a:solidFill>
                  <a:srgbClr val="1B415D"/>
                </a:solidFill>
              </a:rPr>
              <a:t>Reconcile the predicted values using statistical approaches:</a:t>
            </a:r>
          </a:p>
          <a:p>
            <a:pPr marL="1028700" lvl="1" indent="-571500">
              <a:buFont typeface="Arial" panose="020B0604020202020204" pitchFamily="34" charset="0"/>
              <a:buChar char="•"/>
            </a:pPr>
            <a:r>
              <a:rPr lang="en-US" sz="3600" dirty="0">
                <a:solidFill>
                  <a:srgbClr val="1B415D"/>
                </a:solidFill>
              </a:rPr>
              <a:t> </a:t>
            </a:r>
            <a:r>
              <a:rPr lang="en-US" sz="3200" dirty="0" err="1">
                <a:solidFill>
                  <a:srgbClr val="1B415D"/>
                </a:solidFill>
              </a:rPr>
              <a:t>MinT</a:t>
            </a:r>
            <a:r>
              <a:rPr lang="en-US" sz="3200" b="1" dirty="0">
                <a:solidFill>
                  <a:srgbClr val="1B415D"/>
                </a:solidFill>
              </a:rPr>
              <a:t> : </a:t>
            </a:r>
            <a:r>
              <a:rPr lang="en-US" sz="3200" dirty="0">
                <a:solidFill>
                  <a:srgbClr val="1B415D"/>
                </a:solidFill>
              </a:rPr>
              <a:t>minimize the variance between reconciled values and base forecast error.</a:t>
            </a:r>
          </a:p>
          <a:p>
            <a:pPr marL="571500" indent="-571500">
              <a:buFont typeface="Arial" panose="020B0604020202020204" pitchFamily="34" charset="0"/>
              <a:buChar char="•"/>
            </a:pPr>
            <a:endParaRPr lang="en-US" sz="3600" dirty="0">
              <a:solidFill>
                <a:srgbClr val="1B415D"/>
              </a:solidFill>
            </a:endParaRPr>
          </a:p>
        </p:txBody>
      </p:sp>
      <p:pic>
        <p:nvPicPr>
          <p:cNvPr id="3" name="Picture 2">
            <a:extLst>
              <a:ext uri="{FF2B5EF4-FFF2-40B4-BE49-F238E27FC236}">
                <a16:creationId xmlns:a16="http://schemas.microsoft.com/office/drawing/2014/main" id="{F4659740-E0B8-551A-6F04-1D2CE601319A}"/>
              </a:ext>
            </a:extLst>
          </p:cNvPr>
          <p:cNvPicPr>
            <a:picLocks/>
          </p:cNvPicPr>
          <p:nvPr/>
        </p:nvPicPr>
        <p:blipFill>
          <a:blip r:embed="rId2"/>
          <a:stretch>
            <a:fillRect/>
          </a:stretch>
        </p:blipFill>
        <p:spPr>
          <a:xfrm>
            <a:off x="-68921" y="5929314"/>
            <a:ext cx="12308114" cy="1063680"/>
          </a:xfrm>
          <a:prstGeom prst="rect">
            <a:avLst/>
          </a:prstGeom>
        </p:spPr>
      </p:pic>
      <p:pic>
        <p:nvPicPr>
          <p:cNvPr id="7" name="Picture 2" descr="Predict PNG Transparent Images Free Download | Vector Files | Pngtree">
            <a:extLst>
              <a:ext uri="{FF2B5EF4-FFF2-40B4-BE49-F238E27FC236}">
                <a16:creationId xmlns:a16="http://schemas.microsoft.com/office/drawing/2014/main" id="{D94A0AAE-0205-4AB3-BA62-FCAF5EB9662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2016" y="5602929"/>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F09FFF-9684-9E0F-FBC9-08C67AAB26A3}"/>
              </a:ext>
            </a:extLst>
          </p:cNvPr>
          <p:cNvPicPr>
            <a:picLocks/>
          </p:cNvPicPr>
          <p:nvPr/>
        </p:nvPicPr>
        <p:blipFill>
          <a:blip r:embed="rId2"/>
          <a:stretch>
            <a:fillRect/>
          </a:stretch>
        </p:blipFill>
        <p:spPr>
          <a:xfrm>
            <a:off x="-58056" y="-115208"/>
            <a:ext cx="12308114" cy="1333500"/>
          </a:xfrm>
          <a:prstGeom prst="rect">
            <a:avLst/>
          </a:prstGeom>
        </p:spPr>
      </p:pic>
      <p:pic>
        <p:nvPicPr>
          <p:cNvPr id="8" name="Picture 4" descr="Home – Planet">
            <a:extLst>
              <a:ext uri="{FF2B5EF4-FFF2-40B4-BE49-F238E27FC236}">
                <a16:creationId xmlns:a16="http://schemas.microsoft.com/office/drawing/2014/main" id="{E7D2AA5A-DDC9-7324-C32C-3CF6CFFF9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9304684-0EDB-57CB-B740-C699A37670B6}"/>
              </a:ext>
            </a:extLst>
          </p:cNvPr>
          <p:cNvGrpSpPr/>
          <p:nvPr/>
        </p:nvGrpSpPr>
        <p:grpSpPr>
          <a:xfrm>
            <a:off x="8803346" y="58766"/>
            <a:ext cx="3388653" cy="1043369"/>
            <a:chOff x="6076930" y="399008"/>
            <a:chExt cx="6115070" cy="1882835"/>
          </a:xfrm>
        </p:grpSpPr>
        <p:pic>
          <p:nvPicPr>
            <p:cNvPr id="11" name="Picture 2" descr="Logo Università di Napoli Federico II">
              <a:extLst>
                <a:ext uri="{FF2B5EF4-FFF2-40B4-BE49-F238E27FC236}">
                  <a16:creationId xmlns:a16="http://schemas.microsoft.com/office/drawing/2014/main" id="{CF9EBC4C-90ED-D623-08C9-2B73C2D7B8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Master Degree | International Relations | Italia">
              <a:extLst>
                <a:ext uri="{FF2B5EF4-FFF2-40B4-BE49-F238E27FC236}">
                  <a16:creationId xmlns:a16="http://schemas.microsoft.com/office/drawing/2014/main" id="{AB11A3AF-28C1-03D3-1FA9-D818DC516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98673295-50FE-9AA0-B70E-35F31C1FEFCE}"/>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Tree>
    <p:extLst>
      <p:ext uri="{BB962C8B-B14F-4D97-AF65-F5344CB8AC3E}">
        <p14:creationId xmlns:p14="http://schemas.microsoft.com/office/powerpoint/2010/main" val="277710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4EB18-D00A-7C25-2638-BAED9338C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6BA13EB-7948-8069-10B1-2815AFEEA82A}"/>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4B7E5826-B507-4BC3-5367-072A51DE8CB6}"/>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91BE09-867C-2BCE-22F4-C8E2979CDADE}"/>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805527F1-098F-87A7-ACE5-DBCDDA7EC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5411C04-E3EC-E5F7-FC4C-35BE27F12160}"/>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2735159E-AEB3-0A07-BD84-6BEAA75D64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5CFD98B8-5E2E-5276-B932-B6F554ADEC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8DBD9DB-CE9F-329E-C5D9-51BCFDE4E9F1}"/>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A724BF28-A004-F740-3888-69C7D66C9403}"/>
              </a:ext>
            </a:extLst>
          </p:cNvPr>
          <p:cNvSpPr txBox="1"/>
          <p:nvPr/>
        </p:nvSpPr>
        <p:spPr>
          <a:xfrm>
            <a:off x="178526" y="1545900"/>
            <a:ext cx="8419784" cy="646331"/>
          </a:xfrm>
          <a:prstGeom prst="rect">
            <a:avLst/>
          </a:prstGeom>
          <a:noFill/>
        </p:spPr>
        <p:txBody>
          <a:bodyPr wrap="square" rtlCol="0">
            <a:spAutoFit/>
          </a:bodyPr>
          <a:lstStyle/>
          <a:p>
            <a:r>
              <a:rPr lang="en-US" sz="3600" b="1" dirty="0">
                <a:solidFill>
                  <a:srgbClr val="1B415D"/>
                </a:solidFill>
              </a:rPr>
              <a:t>Evaluation and Metrics</a:t>
            </a:r>
          </a:p>
        </p:txBody>
      </p:sp>
      <p:sp>
        <p:nvSpPr>
          <p:cNvPr id="3" name="TextBox 2">
            <a:extLst>
              <a:ext uri="{FF2B5EF4-FFF2-40B4-BE49-F238E27FC236}">
                <a16:creationId xmlns:a16="http://schemas.microsoft.com/office/drawing/2014/main" id="{2669AA5B-F0A3-5C0E-39FC-2011331C9DF5}"/>
              </a:ext>
            </a:extLst>
          </p:cNvPr>
          <p:cNvSpPr txBox="1"/>
          <p:nvPr/>
        </p:nvSpPr>
        <p:spPr>
          <a:xfrm>
            <a:off x="566684" y="2289067"/>
            <a:ext cx="3299922" cy="323787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1B415D"/>
                </a:solidFill>
                <a:sym typeface="Wingdings" pitchFamily="2" charset="2"/>
              </a:rPr>
              <a:t>Cross-Validation</a:t>
            </a:r>
          </a:p>
          <a:p>
            <a:pPr marL="342900" indent="-342900">
              <a:lnSpc>
                <a:spcPct val="150000"/>
              </a:lnSpc>
              <a:buFont typeface="Arial" panose="020B0604020202020204" pitchFamily="34" charset="0"/>
              <a:buChar char="•"/>
            </a:pPr>
            <a:r>
              <a:rPr lang="en-US" sz="2800" dirty="0">
                <a:solidFill>
                  <a:srgbClr val="1B415D"/>
                </a:solidFill>
                <a:sym typeface="Wingdings" pitchFamily="2" charset="2"/>
              </a:rPr>
              <a:t>Global model  </a:t>
            </a:r>
          </a:p>
          <a:p>
            <a:pPr marL="800100" lvl="1" indent="-342900">
              <a:lnSpc>
                <a:spcPct val="150000"/>
              </a:lnSpc>
              <a:buFont typeface="Arial" panose="020B0604020202020204" pitchFamily="34" charset="0"/>
              <a:buChar char="•"/>
            </a:pPr>
            <a:r>
              <a:rPr lang="en-US" dirty="0">
                <a:solidFill>
                  <a:srgbClr val="1B415D"/>
                </a:solidFill>
                <a:sym typeface="Wingdings" pitchFamily="2" charset="2"/>
              </a:rPr>
              <a:t>We can use both</a:t>
            </a:r>
          </a:p>
          <a:p>
            <a:pPr marL="342900" indent="-342900">
              <a:lnSpc>
                <a:spcPct val="150000"/>
              </a:lnSpc>
              <a:buFont typeface="Arial" panose="020B0604020202020204" pitchFamily="34" charset="0"/>
              <a:buChar char="•"/>
            </a:pPr>
            <a:r>
              <a:rPr lang="en-US" sz="2800" dirty="0">
                <a:solidFill>
                  <a:srgbClr val="1B415D"/>
                </a:solidFill>
                <a:sym typeface="Wingdings" pitchFamily="2" charset="2"/>
              </a:rPr>
              <a:t>Individual model  </a:t>
            </a:r>
          </a:p>
          <a:p>
            <a:pPr marL="800100" lvl="1" indent="-342900">
              <a:lnSpc>
                <a:spcPct val="150000"/>
              </a:lnSpc>
              <a:buFont typeface="Arial" panose="020B0604020202020204" pitchFamily="34" charset="0"/>
              <a:buChar char="•"/>
            </a:pPr>
            <a:r>
              <a:rPr lang="en-US" dirty="0">
                <a:solidFill>
                  <a:srgbClr val="1B415D"/>
                </a:solidFill>
                <a:sym typeface="Wingdings" pitchFamily="2" charset="2"/>
              </a:rPr>
              <a:t>We can use time series cross validation </a:t>
            </a:r>
            <a:endParaRPr lang="en-US" sz="2800" dirty="0">
              <a:solidFill>
                <a:srgbClr val="1B415D"/>
              </a:solidFill>
              <a:sym typeface="Wingdings" pitchFamily="2" charset="2"/>
            </a:endParaRPr>
          </a:p>
        </p:txBody>
      </p:sp>
      <p:pic>
        <p:nvPicPr>
          <p:cNvPr id="2052" name="Picture 4" descr="Classical k -fold cross validation vs. time series split cross validation |  Download Scientific Diagram">
            <a:extLst>
              <a:ext uri="{FF2B5EF4-FFF2-40B4-BE49-F238E27FC236}">
                <a16:creationId xmlns:a16="http://schemas.microsoft.com/office/drawing/2014/main" id="{8A136E2D-582B-46BF-190A-CFBDDFC380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6606" y="2182065"/>
            <a:ext cx="8104846" cy="3442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423F93-BC90-179B-42B2-A9D218D0A3AF}"/>
              </a:ext>
            </a:extLst>
          </p:cNvPr>
          <p:cNvSpPr txBox="1"/>
          <p:nvPr/>
        </p:nvSpPr>
        <p:spPr>
          <a:xfrm>
            <a:off x="4564263" y="5358796"/>
            <a:ext cx="7014755" cy="246221"/>
          </a:xfrm>
          <a:prstGeom prst="rect">
            <a:avLst/>
          </a:prstGeom>
          <a:noFill/>
        </p:spPr>
        <p:txBody>
          <a:bodyPr wrap="square">
            <a:spAutoFit/>
          </a:bodyPr>
          <a:lstStyle/>
          <a:p>
            <a:r>
              <a:rPr lang="en-US" sz="1000" dirty="0">
                <a:hlinkClick r:id="rId9"/>
              </a:rPr>
              <a:t>https://</a:t>
            </a:r>
            <a:r>
              <a:rPr lang="en-US" sz="1000" dirty="0" err="1">
                <a:hlinkClick r:id="rId9"/>
              </a:rPr>
              <a:t>www.researchgate.net</a:t>
            </a:r>
            <a:r>
              <a:rPr lang="en-US" sz="1000" dirty="0">
                <a:hlinkClick r:id="rId9"/>
              </a:rPr>
              <a:t>/figure/Classical-k-fold-cross-validation-vs-time-series-split-cross-validation_fig1_355889701</a:t>
            </a:r>
            <a:endParaRPr lang="en-US" sz="1000" dirty="0"/>
          </a:p>
        </p:txBody>
      </p:sp>
    </p:spTree>
    <p:extLst>
      <p:ext uri="{BB962C8B-B14F-4D97-AF65-F5344CB8AC3E}">
        <p14:creationId xmlns:p14="http://schemas.microsoft.com/office/powerpoint/2010/main" val="72460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A334-F20A-FBB1-6596-F14AAE5050C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B41C6C-5698-78AF-C0F8-0E4888619C05}"/>
              </a:ext>
            </a:extLst>
          </p:cNvPr>
          <p:cNvPicPr>
            <a:picLocks/>
          </p:cNvPicPr>
          <p:nvPr/>
        </p:nvPicPr>
        <p:blipFill>
          <a:blip r:embed="rId2"/>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16901830-66CF-E5F5-BE45-50D9BFCB7B6D}"/>
              </a:ext>
            </a:extLst>
          </p:cNvPr>
          <p:cNvSpPr txBox="1"/>
          <p:nvPr/>
        </p:nvSpPr>
        <p:spPr>
          <a:xfrm>
            <a:off x="351128" y="1545900"/>
            <a:ext cx="2750587" cy="646331"/>
          </a:xfrm>
          <a:prstGeom prst="rect">
            <a:avLst/>
          </a:prstGeom>
          <a:noFill/>
        </p:spPr>
        <p:txBody>
          <a:bodyPr wrap="square" rtlCol="0">
            <a:spAutoFit/>
          </a:bodyPr>
          <a:lstStyle/>
          <a:p>
            <a:r>
              <a:rPr lang="en-US" sz="3600" b="1" dirty="0">
                <a:solidFill>
                  <a:srgbClr val="1B415D"/>
                </a:solidFill>
              </a:rPr>
              <a:t>Heat Stress</a:t>
            </a:r>
          </a:p>
        </p:txBody>
      </p:sp>
      <p:pic>
        <p:nvPicPr>
          <p:cNvPr id="3074" name="Picture 2" descr="Predict PNG Transparent Images Free Download | Vector Files | Pngtree">
            <a:extLst>
              <a:ext uri="{FF2B5EF4-FFF2-40B4-BE49-F238E27FC236}">
                <a16:creationId xmlns:a16="http://schemas.microsoft.com/office/drawing/2014/main" id="{C507C5C6-6C17-CB75-F504-FF0D9E416A2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2A6F72-317C-1159-3370-AF1D21ED3BBB}"/>
              </a:ext>
            </a:extLst>
          </p:cNvPr>
          <p:cNvSpPr txBox="1"/>
          <p:nvPr/>
        </p:nvSpPr>
        <p:spPr>
          <a:xfrm>
            <a:off x="551936" y="2488101"/>
            <a:ext cx="4023334" cy="2308324"/>
          </a:xfrm>
          <a:prstGeom prst="rect">
            <a:avLst/>
          </a:prstGeom>
          <a:noFill/>
        </p:spPr>
        <p:txBody>
          <a:bodyPr wrap="square">
            <a:spAutoFit/>
          </a:bodyPr>
          <a:lstStyle/>
          <a:p>
            <a:pPr marL="571500" indent="-571500">
              <a:buFont typeface="System Font Regular"/>
              <a:buChar char="↓"/>
            </a:pPr>
            <a:r>
              <a:rPr lang="en-US" sz="3600" dirty="0">
                <a:solidFill>
                  <a:srgbClr val="1B415D"/>
                </a:solidFill>
              </a:rPr>
              <a:t>milk production</a:t>
            </a:r>
          </a:p>
          <a:p>
            <a:pPr marL="571500" indent="-571500">
              <a:buFont typeface="System Font Regular"/>
              <a:buChar char="↓"/>
            </a:pPr>
            <a:r>
              <a:rPr lang="en-US" sz="3600" dirty="0">
                <a:solidFill>
                  <a:srgbClr val="1B415D"/>
                </a:solidFill>
              </a:rPr>
              <a:t>feed intake</a:t>
            </a:r>
          </a:p>
          <a:p>
            <a:pPr marL="571500" indent="-571500">
              <a:buFont typeface="System Font Regular"/>
              <a:buChar char="↓"/>
            </a:pPr>
            <a:r>
              <a:rPr lang="en-US" sz="3600" dirty="0">
                <a:solidFill>
                  <a:srgbClr val="1B415D"/>
                </a:solidFill>
              </a:rPr>
              <a:t>performance.</a:t>
            </a:r>
          </a:p>
          <a:p>
            <a:pPr marL="571500" indent="-571500">
              <a:buFont typeface="System Font Regular"/>
              <a:buChar char="↓"/>
            </a:pPr>
            <a:endParaRPr lang="en-US" sz="3600" dirty="0">
              <a:solidFill>
                <a:srgbClr val="1B415D"/>
              </a:solidFill>
            </a:endParaRPr>
          </a:p>
        </p:txBody>
      </p:sp>
      <p:pic>
        <p:nvPicPr>
          <p:cNvPr id="11" name="Picture 10">
            <a:extLst>
              <a:ext uri="{FF2B5EF4-FFF2-40B4-BE49-F238E27FC236}">
                <a16:creationId xmlns:a16="http://schemas.microsoft.com/office/drawing/2014/main" id="{DCA7F4B7-E7A8-69A3-4ADD-573E0F06E1E5}"/>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198A49AE-E71A-D043-745A-A86D46A04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03C0332-4CBD-722B-5908-CBAB1FFE02A5}"/>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33ABD55A-B73F-F5E2-B2F8-9C59126E07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08E94C3D-1F97-28BD-9288-8B93CA275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0CF937C-C55D-20ED-5878-A6483C16EA1D}"/>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3" name="TextBox 2">
            <a:extLst>
              <a:ext uri="{FF2B5EF4-FFF2-40B4-BE49-F238E27FC236}">
                <a16:creationId xmlns:a16="http://schemas.microsoft.com/office/drawing/2014/main" id="{FF6046C7-26BB-9652-6BF1-90944A41F215}"/>
              </a:ext>
            </a:extLst>
          </p:cNvPr>
          <p:cNvSpPr txBox="1"/>
          <p:nvPr/>
        </p:nvSpPr>
        <p:spPr>
          <a:xfrm>
            <a:off x="5805219" y="2488101"/>
            <a:ext cx="6386781" cy="2862322"/>
          </a:xfrm>
          <a:prstGeom prst="rect">
            <a:avLst/>
          </a:prstGeom>
          <a:noFill/>
        </p:spPr>
        <p:txBody>
          <a:bodyPr wrap="square">
            <a:spAutoFit/>
          </a:bodyPr>
          <a:lstStyle/>
          <a:p>
            <a:pPr marL="571500" indent="-571500">
              <a:buFont typeface="System Font Regular"/>
              <a:buChar char="↑"/>
            </a:pPr>
            <a:r>
              <a:rPr lang="en-US" sz="3600" dirty="0">
                <a:solidFill>
                  <a:srgbClr val="1B415D"/>
                </a:solidFill>
              </a:rPr>
              <a:t>Diseases</a:t>
            </a:r>
          </a:p>
          <a:p>
            <a:pPr marL="571500" indent="-571500">
              <a:buFont typeface="System Font Regular"/>
              <a:buChar char="↑"/>
            </a:pPr>
            <a:r>
              <a:rPr lang="en-US" sz="3600" dirty="0">
                <a:solidFill>
                  <a:srgbClr val="1B415D"/>
                </a:solidFill>
              </a:rPr>
              <a:t>Sweating</a:t>
            </a:r>
          </a:p>
          <a:p>
            <a:pPr marL="571500" indent="-571500">
              <a:buFont typeface="System Font Regular"/>
              <a:buChar char="↑"/>
            </a:pPr>
            <a:r>
              <a:rPr lang="en-US" sz="3600" dirty="0">
                <a:solidFill>
                  <a:srgbClr val="1B415D"/>
                </a:solidFill>
              </a:rPr>
              <a:t>Blood flow to skin</a:t>
            </a:r>
          </a:p>
          <a:p>
            <a:pPr marL="571500" indent="-571500">
              <a:buFont typeface="System Font Regular"/>
              <a:buChar char="↑"/>
            </a:pPr>
            <a:r>
              <a:rPr lang="en-US" sz="3600" dirty="0">
                <a:solidFill>
                  <a:srgbClr val="1B415D"/>
                </a:solidFill>
              </a:rPr>
              <a:t>heart and respiration rate </a:t>
            </a:r>
            <a:r>
              <a:rPr lang="en-US" sz="2800" dirty="0">
                <a:solidFill>
                  <a:srgbClr val="1B415D"/>
                </a:solidFill>
              </a:rPr>
              <a:t>[1]</a:t>
            </a:r>
            <a:r>
              <a:rPr lang="en-US" sz="3600" dirty="0">
                <a:solidFill>
                  <a:srgbClr val="1B415D"/>
                </a:solidFill>
              </a:rPr>
              <a:t>  </a:t>
            </a:r>
          </a:p>
          <a:p>
            <a:pPr marL="571500" indent="-571500">
              <a:buFont typeface="System Font Regular"/>
              <a:buChar char="↑"/>
            </a:pPr>
            <a:endParaRPr lang="en-US" sz="3600" dirty="0">
              <a:solidFill>
                <a:srgbClr val="1B415D"/>
              </a:solidFill>
            </a:endParaRPr>
          </a:p>
        </p:txBody>
      </p:sp>
      <p:sp>
        <p:nvSpPr>
          <p:cNvPr id="4" name="TextBox 3">
            <a:extLst>
              <a:ext uri="{FF2B5EF4-FFF2-40B4-BE49-F238E27FC236}">
                <a16:creationId xmlns:a16="http://schemas.microsoft.com/office/drawing/2014/main" id="{861D938C-6321-987E-4B59-C404751B5D1A}"/>
              </a:ext>
            </a:extLst>
          </p:cNvPr>
          <p:cNvSpPr txBox="1"/>
          <p:nvPr/>
        </p:nvSpPr>
        <p:spPr>
          <a:xfrm>
            <a:off x="0" y="5696902"/>
            <a:ext cx="10265952" cy="369332"/>
          </a:xfrm>
          <a:prstGeom prst="rect">
            <a:avLst/>
          </a:prstGeom>
          <a:noFill/>
        </p:spPr>
        <p:txBody>
          <a:bodyPr wrap="none" rtlCol="0">
            <a:spAutoFit/>
          </a:bodyPr>
          <a:lstStyle/>
          <a:p>
            <a:r>
              <a:rPr lang="en-US" sz="900" dirty="0"/>
              <a:t>1] - </a:t>
            </a:r>
            <a:r>
              <a:rPr lang="en-US" sz="900" dirty="0" err="1"/>
              <a:t>Bernabucci</a:t>
            </a:r>
            <a:r>
              <a:rPr lang="en-US" sz="900" dirty="0"/>
              <a:t>, U.; </a:t>
            </a:r>
            <a:r>
              <a:rPr lang="en-US" sz="900" dirty="0" err="1"/>
              <a:t>Lacetera</a:t>
            </a:r>
            <a:r>
              <a:rPr lang="en-US" sz="900" dirty="0"/>
              <a:t>, N.; Baumgard, L.H.; Rhoads, R.P.; Ronchi, B.; Nardone, A. Metabolic and Hormonal Acclimation to Heat Stress in Domesticated Ruminants. Animal 2010, 4, 1167–1183. [</a:t>
            </a:r>
            <a:r>
              <a:rPr lang="en-US" sz="900" dirty="0">
                <a:hlinkClick r:id="rId7"/>
              </a:rPr>
              <a:t>Ref</a:t>
            </a:r>
            <a:r>
              <a:rPr lang="en-US" sz="900" dirty="0"/>
              <a:t>]</a:t>
            </a:r>
          </a:p>
          <a:p>
            <a:r>
              <a:rPr lang="en-US" sz="900" dirty="0"/>
              <a:t>[</a:t>
            </a:r>
          </a:p>
        </p:txBody>
      </p:sp>
    </p:spTree>
    <p:extLst>
      <p:ext uri="{BB962C8B-B14F-4D97-AF65-F5344CB8AC3E}">
        <p14:creationId xmlns:p14="http://schemas.microsoft.com/office/powerpoint/2010/main" val="422815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5A5CA-E797-8018-7C7F-0DB67A977A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C5F19D-D7B4-CAB4-FF21-47E9769D7ABE}"/>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EEB3A298-452F-21BD-485E-3C9E8248911A}"/>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EBB90D6-E970-4110-A519-7DE513BE3D70}"/>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D74CD919-B5C1-AD1B-3ACC-CC3E7D364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2BDE0108-3AF2-23B5-BD5E-AC0C472F9B6C}"/>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C890D234-11D1-C222-1BC1-01D4B1BD29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904A8618-FD2B-D227-7643-5F354075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35310C75-2454-FCEF-E21A-20243FEDD380}"/>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BBBF64D3-34F2-5F4B-E621-70E69116F484}"/>
              </a:ext>
            </a:extLst>
          </p:cNvPr>
          <p:cNvSpPr txBox="1"/>
          <p:nvPr/>
        </p:nvSpPr>
        <p:spPr>
          <a:xfrm>
            <a:off x="178526" y="1545900"/>
            <a:ext cx="8419784" cy="646331"/>
          </a:xfrm>
          <a:prstGeom prst="rect">
            <a:avLst/>
          </a:prstGeom>
          <a:noFill/>
        </p:spPr>
        <p:txBody>
          <a:bodyPr wrap="square" rtlCol="0">
            <a:spAutoFit/>
          </a:bodyPr>
          <a:lstStyle/>
          <a:p>
            <a:r>
              <a:rPr lang="en-US" sz="3600" b="1" dirty="0">
                <a:solidFill>
                  <a:srgbClr val="1B415D"/>
                </a:solidFill>
              </a:rPr>
              <a:t>Evaluation and Metrics</a:t>
            </a:r>
          </a:p>
        </p:txBody>
      </p:sp>
      <p:sp>
        <p:nvSpPr>
          <p:cNvPr id="3" name="TextBox 2">
            <a:extLst>
              <a:ext uri="{FF2B5EF4-FFF2-40B4-BE49-F238E27FC236}">
                <a16:creationId xmlns:a16="http://schemas.microsoft.com/office/drawing/2014/main" id="{30849FA3-C5A7-89A2-EEC2-E15D54812CEE}"/>
              </a:ext>
            </a:extLst>
          </p:cNvPr>
          <p:cNvSpPr txBox="1"/>
          <p:nvPr/>
        </p:nvSpPr>
        <p:spPr>
          <a:xfrm>
            <a:off x="566684" y="2289067"/>
            <a:ext cx="4597400" cy="196912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1B415D"/>
                </a:solidFill>
                <a:sym typeface="Wingdings" pitchFamily="2" charset="2"/>
              </a:rPr>
              <a:t>R-squared</a:t>
            </a:r>
          </a:p>
          <a:p>
            <a:pPr>
              <a:lnSpc>
                <a:spcPct val="150000"/>
              </a:lnSpc>
            </a:pPr>
            <a:endParaRPr lang="en-US" sz="2800" dirty="0">
              <a:solidFill>
                <a:srgbClr val="1B415D"/>
              </a:solidFill>
              <a:sym typeface="Wingdings" pitchFamily="2" charset="2"/>
            </a:endParaRPr>
          </a:p>
          <a:p>
            <a:pPr marL="342900" indent="-342900">
              <a:lnSpc>
                <a:spcPct val="150000"/>
              </a:lnSpc>
              <a:buFont typeface="Arial" panose="020B0604020202020204" pitchFamily="34" charset="0"/>
              <a:buChar char="•"/>
            </a:pPr>
            <a:r>
              <a:rPr lang="en-US" sz="2800" dirty="0">
                <a:solidFill>
                  <a:srgbClr val="1B415D"/>
                </a:solidFill>
                <a:sym typeface="Wingdings" pitchFamily="2" charset="2"/>
              </a:rPr>
              <a:t>Root mean squared Error</a:t>
            </a:r>
          </a:p>
        </p:txBody>
      </p:sp>
      <p:grpSp>
        <p:nvGrpSpPr>
          <p:cNvPr id="4" name="Group 3">
            <a:extLst>
              <a:ext uri="{FF2B5EF4-FFF2-40B4-BE49-F238E27FC236}">
                <a16:creationId xmlns:a16="http://schemas.microsoft.com/office/drawing/2014/main" id="{68931B18-8309-86A0-966A-C03108FC3468}"/>
              </a:ext>
            </a:extLst>
          </p:cNvPr>
          <p:cNvGrpSpPr/>
          <p:nvPr/>
        </p:nvGrpSpPr>
        <p:grpSpPr>
          <a:xfrm>
            <a:off x="4728053" y="2150588"/>
            <a:ext cx="4380412" cy="1381024"/>
            <a:chOff x="4388418" y="2122544"/>
            <a:chExt cx="4380412" cy="1381024"/>
          </a:xfrm>
        </p:grpSpPr>
        <p:pic>
          <p:nvPicPr>
            <p:cNvPr id="4100" name="Picture 4" descr="Looking at R-Squared. In data science we create regression… | by Erika D |  Medium">
              <a:extLst>
                <a:ext uri="{FF2B5EF4-FFF2-40B4-BE49-F238E27FC236}">
                  <a16:creationId xmlns:a16="http://schemas.microsoft.com/office/drawing/2014/main" id="{0E40B6AA-5458-2E01-3C3B-B08DFEB223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3397"/>
            <a:stretch>
              <a:fillRect/>
            </a:stretch>
          </p:blipFill>
          <p:spPr bwMode="auto">
            <a:xfrm>
              <a:off x="4388418" y="2122544"/>
              <a:ext cx="1150233" cy="13810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ooking at R-Squared. In data science we create regression… | by Erika D |  Medium">
              <a:extLst>
                <a:ext uri="{FF2B5EF4-FFF2-40B4-BE49-F238E27FC236}">
                  <a16:creationId xmlns:a16="http://schemas.microsoft.com/office/drawing/2014/main" id="{A2AF35E4-69CA-A58A-D606-1D3D6F6596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373"/>
            <a:stretch>
              <a:fillRect/>
            </a:stretch>
          </p:blipFill>
          <p:spPr bwMode="auto">
            <a:xfrm>
              <a:off x="5538651" y="2122544"/>
              <a:ext cx="3230179" cy="138102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B210D00-49D2-20A5-B2A8-4569425A21AB}"/>
              </a:ext>
            </a:extLst>
          </p:cNvPr>
          <p:cNvPicPr>
            <a:picLocks noChangeAspect="1"/>
          </p:cNvPicPr>
          <p:nvPr/>
        </p:nvPicPr>
        <p:blipFill>
          <a:blip r:embed="rId9"/>
          <a:stretch>
            <a:fillRect/>
          </a:stretch>
        </p:blipFill>
        <p:spPr>
          <a:xfrm>
            <a:off x="4511065" y="4288451"/>
            <a:ext cx="4597400" cy="1435100"/>
          </a:xfrm>
          <a:prstGeom prst="rect">
            <a:avLst/>
          </a:prstGeom>
        </p:spPr>
      </p:pic>
      <p:pic>
        <p:nvPicPr>
          <p:cNvPr id="9" name="Picture 8" descr="Looking at R-Squared. In data science we create regression… | by Erika D |  Medium">
            <a:extLst>
              <a:ext uri="{FF2B5EF4-FFF2-40B4-BE49-F238E27FC236}">
                <a16:creationId xmlns:a16="http://schemas.microsoft.com/office/drawing/2014/main" id="{3ED164B5-161F-71FA-C448-07617ACF89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6529" t="8411" r="7868" b="53199"/>
          <a:stretch>
            <a:fillRect/>
          </a:stretch>
        </p:blipFill>
        <p:spPr bwMode="auto">
          <a:xfrm>
            <a:off x="9958700" y="2360532"/>
            <a:ext cx="388158" cy="5301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D99142A-D796-B2CC-361B-FE35B8CA0A3F}"/>
              </a:ext>
            </a:extLst>
          </p:cNvPr>
          <p:cNvSpPr txBox="1"/>
          <p:nvPr/>
        </p:nvSpPr>
        <p:spPr>
          <a:xfrm>
            <a:off x="10346858" y="2520078"/>
            <a:ext cx="1745221" cy="369332"/>
          </a:xfrm>
          <a:prstGeom prst="rect">
            <a:avLst/>
          </a:prstGeom>
          <a:noFill/>
        </p:spPr>
        <p:txBody>
          <a:bodyPr wrap="none" rtlCol="0">
            <a:spAutoFit/>
          </a:bodyPr>
          <a:lstStyle/>
          <a:p>
            <a:r>
              <a:rPr lang="en-US" dirty="0">
                <a:solidFill>
                  <a:srgbClr val="1B415D"/>
                </a:solidFill>
              </a:rPr>
              <a:t>Predicted Value</a:t>
            </a:r>
          </a:p>
        </p:txBody>
      </p:sp>
      <p:pic>
        <p:nvPicPr>
          <p:cNvPr id="16" name="Picture 8" descr="Looking at R-Squared. In data science we create regression… | by Erika D |  Medium">
            <a:extLst>
              <a:ext uri="{FF2B5EF4-FFF2-40B4-BE49-F238E27FC236}">
                <a16:creationId xmlns:a16="http://schemas.microsoft.com/office/drawing/2014/main" id="{A80365AB-8A15-FD84-785B-EBB96F4DE4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5114" t="20052" r="19283" b="56608"/>
          <a:stretch>
            <a:fillRect/>
          </a:stretch>
        </p:blipFill>
        <p:spPr bwMode="auto">
          <a:xfrm>
            <a:off x="9984826" y="3043480"/>
            <a:ext cx="388158" cy="3223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B68D679-75F3-5413-C529-C6F651512BE5}"/>
              </a:ext>
            </a:extLst>
          </p:cNvPr>
          <p:cNvSpPr txBox="1"/>
          <p:nvPr/>
        </p:nvSpPr>
        <p:spPr>
          <a:xfrm>
            <a:off x="10400421" y="3048806"/>
            <a:ext cx="1431161" cy="369332"/>
          </a:xfrm>
          <a:prstGeom prst="rect">
            <a:avLst/>
          </a:prstGeom>
          <a:noFill/>
        </p:spPr>
        <p:txBody>
          <a:bodyPr wrap="none" rtlCol="0">
            <a:spAutoFit/>
          </a:bodyPr>
          <a:lstStyle/>
          <a:p>
            <a:r>
              <a:rPr lang="en-US" dirty="0">
                <a:solidFill>
                  <a:srgbClr val="1B415D"/>
                </a:solidFill>
              </a:rPr>
              <a:t>Actual Value</a:t>
            </a:r>
          </a:p>
        </p:txBody>
      </p:sp>
      <p:pic>
        <p:nvPicPr>
          <p:cNvPr id="18" name="Picture 8" descr="Looking at R-Squared. In data science we create regression… | by Erika D |  Medium">
            <a:extLst>
              <a:ext uri="{FF2B5EF4-FFF2-40B4-BE49-F238E27FC236}">
                <a16:creationId xmlns:a16="http://schemas.microsoft.com/office/drawing/2014/main" id="{0B7B060C-C3A3-96D7-E4FA-4D8F9BB708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7566" t="52612" r="8285" b="8860"/>
          <a:stretch>
            <a:fillRect/>
          </a:stretch>
        </p:blipFill>
        <p:spPr bwMode="auto">
          <a:xfrm>
            <a:off x="9997889" y="3570845"/>
            <a:ext cx="287383" cy="5320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E693343-3B7E-BF3B-2D17-19DE55AC5DC6}"/>
              </a:ext>
            </a:extLst>
          </p:cNvPr>
          <p:cNvSpPr txBox="1"/>
          <p:nvPr/>
        </p:nvSpPr>
        <p:spPr>
          <a:xfrm>
            <a:off x="10478797" y="3507423"/>
            <a:ext cx="1431161" cy="646331"/>
          </a:xfrm>
          <a:prstGeom prst="rect">
            <a:avLst/>
          </a:prstGeom>
          <a:noFill/>
        </p:spPr>
        <p:txBody>
          <a:bodyPr wrap="square" rtlCol="0">
            <a:spAutoFit/>
          </a:bodyPr>
          <a:lstStyle/>
          <a:p>
            <a:r>
              <a:rPr lang="en-US" dirty="0">
                <a:solidFill>
                  <a:srgbClr val="1B415D"/>
                </a:solidFill>
              </a:rPr>
              <a:t>Mean of Actual Value</a:t>
            </a:r>
          </a:p>
        </p:txBody>
      </p:sp>
      <p:pic>
        <p:nvPicPr>
          <p:cNvPr id="21" name="Picture 20">
            <a:extLst>
              <a:ext uri="{FF2B5EF4-FFF2-40B4-BE49-F238E27FC236}">
                <a16:creationId xmlns:a16="http://schemas.microsoft.com/office/drawing/2014/main" id="{678503FC-9F12-4FC8-5A0D-9924A622DADC}"/>
              </a:ext>
            </a:extLst>
          </p:cNvPr>
          <p:cNvPicPr>
            <a:picLocks noChangeAspect="1"/>
          </p:cNvPicPr>
          <p:nvPr/>
        </p:nvPicPr>
        <p:blipFill>
          <a:blip r:embed="rId9"/>
          <a:srcRect l="75762" t="55833" r="13725" b="15012"/>
          <a:stretch>
            <a:fillRect/>
          </a:stretch>
        </p:blipFill>
        <p:spPr>
          <a:xfrm>
            <a:off x="9899916" y="4282651"/>
            <a:ext cx="483327" cy="418414"/>
          </a:xfrm>
          <a:prstGeom prst="rect">
            <a:avLst/>
          </a:prstGeom>
        </p:spPr>
      </p:pic>
      <p:sp>
        <p:nvSpPr>
          <p:cNvPr id="22" name="TextBox 21">
            <a:extLst>
              <a:ext uri="{FF2B5EF4-FFF2-40B4-BE49-F238E27FC236}">
                <a16:creationId xmlns:a16="http://schemas.microsoft.com/office/drawing/2014/main" id="{F7DDF06C-7BF4-1C8C-D259-970562DDD128}"/>
              </a:ext>
            </a:extLst>
          </p:cNvPr>
          <p:cNvSpPr txBox="1"/>
          <p:nvPr/>
        </p:nvSpPr>
        <p:spPr>
          <a:xfrm>
            <a:off x="10519297" y="4221776"/>
            <a:ext cx="1431161" cy="646331"/>
          </a:xfrm>
          <a:prstGeom prst="rect">
            <a:avLst/>
          </a:prstGeom>
          <a:noFill/>
        </p:spPr>
        <p:txBody>
          <a:bodyPr wrap="square" rtlCol="0">
            <a:spAutoFit/>
          </a:bodyPr>
          <a:lstStyle/>
          <a:p>
            <a:r>
              <a:rPr lang="en-US" dirty="0">
                <a:solidFill>
                  <a:srgbClr val="1B415D"/>
                </a:solidFill>
              </a:rPr>
              <a:t>Number of samples</a:t>
            </a:r>
          </a:p>
        </p:txBody>
      </p:sp>
    </p:spTree>
    <p:extLst>
      <p:ext uri="{BB962C8B-B14F-4D97-AF65-F5344CB8AC3E}">
        <p14:creationId xmlns:p14="http://schemas.microsoft.com/office/powerpoint/2010/main" val="307913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6CC7-A32F-4248-D180-B7D8030012E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073103-EBE1-13AE-99B5-63541EF1E19F}"/>
              </a:ext>
            </a:extLst>
          </p:cNvPr>
          <p:cNvPicPr>
            <a:picLocks/>
          </p:cNvPicPr>
          <p:nvPr/>
        </p:nvPicPr>
        <p:blipFill>
          <a:blip r:embed="rId3"/>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4878E0F6-7796-4E9F-B764-38DB383C01CE}"/>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B935A10-19E2-3FEF-DB1D-DD3D967CEB0C}"/>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5924ED09-94CE-5E13-AA35-3C406963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57C6732-F137-81EB-1F8F-03248707A46B}"/>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9054714A-A737-CB35-6FA4-C7E33FA8F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6D920754-D70C-5CB2-EDDA-AA5886872A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36CC4615-D84C-AE65-7089-9757F53F6BA1}"/>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
        <p:nvSpPr>
          <p:cNvPr id="2" name="TextBox 1">
            <a:extLst>
              <a:ext uri="{FF2B5EF4-FFF2-40B4-BE49-F238E27FC236}">
                <a16:creationId xmlns:a16="http://schemas.microsoft.com/office/drawing/2014/main" id="{264119D1-89FC-3D55-16B3-9CA1C6EAB938}"/>
              </a:ext>
            </a:extLst>
          </p:cNvPr>
          <p:cNvSpPr txBox="1"/>
          <p:nvPr/>
        </p:nvSpPr>
        <p:spPr>
          <a:xfrm>
            <a:off x="178526" y="1545900"/>
            <a:ext cx="8419784" cy="646331"/>
          </a:xfrm>
          <a:prstGeom prst="rect">
            <a:avLst/>
          </a:prstGeom>
          <a:noFill/>
        </p:spPr>
        <p:txBody>
          <a:bodyPr wrap="square" rtlCol="0">
            <a:spAutoFit/>
          </a:bodyPr>
          <a:lstStyle/>
          <a:p>
            <a:r>
              <a:rPr lang="en-US" sz="3600" b="1" dirty="0">
                <a:solidFill>
                  <a:srgbClr val="1B415D"/>
                </a:solidFill>
              </a:rPr>
              <a:t>Potentials of this Project</a:t>
            </a:r>
          </a:p>
        </p:txBody>
      </p:sp>
      <p:sp>
        <p:nvSpPr>
          <p:cNvPr id="3" name="TextBox 2">
            <a:extLst>
              <a:ext uri="{FF2B5EF4-FFF2-40B4-BE49-F238E27FC236}">
                <a16:creationId xmlns:a16="http://schemas.microsoft.com/office/drawing/2014/main" id="{41A8BEF8-353E-A6E7-264A-AE720B0AD795}"/>
              </a:ext>
            </a:extLst>
          </p:cNvPr>
          <p:cNvSpPr txBox="1"/>
          <p:nvPr/>
        </p:nvSpPr>
        <p:spPr>
          <a:xfrm>
            <a:off x="566683" y="2289067"/>
            <a:ext cx="11088041" cy="26154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1B415D"/>
                </a:solidFill>
                <a:sym typeface="Wingdings" pitchFamily="2" charset="2"/>
              </a:rPr>
              <a:t>Utilizing online Climate Data.</a:t>
            </a:r>
          </a:p>
          <a:p>
            <a:pPr marL="342900" indent="-342900">
              <a:lnSpc>
                <a:spcPct val="150000"/>
              </a:lnSpc>
              <a:buFont typeface="Arial" panose="020B0604020202020204" pitchFamily="34" charset="0"/>
              <a:buChar char="•"/>
            </a:pPr>
            <a:r>
              <a:rPr lang="en-US" sz="2800" dirty="0">
                <a:solidFill>
                  <a:srgbClr val="1B415D"/>
                </a:solidFill>
                <a:sym typeface="Wingdings" pitchFamily="2" charset="2"/>
              </a:rPr>
              <a:t>Buffalo-Specific prediction Model.</a:t>
            </a:r>
          </a:p>
          <a:p>
            <a:pPr marL="342900" indent="-342900">
              <a:lnSpc>
                <a:spcPct val="150000"/>
              </a:lnSpc>
              <a:buFont typeface="Arial" panose="020B0604020202020204" pitchFamily="34" charset="0"/>
              <a:buChar char="•"/>
            </a:pPr>
            <a:r>
              <a:rPr lang="en-US" sz="2800" dirty="0">
                <a:solidFill>
                  <a:srgbClr val="1B415D"/>
                </a:solidFill>
                <a:sym typeface="Wingdings" pitchFamily="2" charset="2"/>
              </a:rPr>
              <a:t>Computing Farm’s milk loss with HTS Structure.</a:t>
            </a:r>
          </a:p>
          <a:p>
            <a:pPr marL="342900" indent="-342900">
              <a:lnSpc>
                <a:spcPct val="150000"/>
              </a:lnSpc>
              <a:buFont typeface="Arial" panose="020B0604020202020204" pitchFamily="34" charset="0"/>
              <a:buChar char="•"/>
            </a:pPr>
            <a:endParaRPr lang="en-US" sz="2800" dirty="0">
              <a:solidFill>
                <a:srgbClr val="1B415D"/>
              </a:solidFill>
              <a:sym typeface="Wingdings" pitchFamily="2" charset="2"/>
            </a:endParaRPr>
          </a:p>
        </p:txBody>
      </p:sp>
    </p:spTree>
    <p:extLst>
      <p:ext uri="{BB962C8B-B14F-4D97-AF65-F5344CB8AC3E}">
        <p14:creationId xmlns:p14="http://schemas.microsoft.com/office/powerpoint/2010/main" val="108338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3A337-90E0-F134-5C0E-A7D75A143F7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F1470C-7812-BC12-5294-0435D5BC874F}"/>
              </a:ext>
            </a:extLst>
          </p:cNvPr>
          <p:cNvPicPr>
            <a:picLocks/>
          </p:cNvPicPr>
          <p:nvPr/>
        </p:nvPicPr>
        <p:blipFill>
          <a:blip r:embed="rId2"/>
          <a:stretch>
            <a:fillRect/>
          </a:stretch>
        </p:blipFill>
        <p:spPr>
          <a:xfrm>
            <a:off x="-68921" y="5929314"/>
            <a:ext cx="12308114" cy="1063680"/>
          </a:xfrm>
          <a:prstGeom prst="rect">
            <a:avLst/>
          </a:prstGeom>
        </p:spPr>
      </p:pic>
      <p:sp>
        <p:nvSpPr>
          <p:cNvPr id="5" name="TextBox 4">
            <a:extLst>
              <a:ext uri="{FF2B5EF4-FFF2-40B4-BE49-F238E27FC236}">
                <a16:creationId xmlns:a16="http://schemas.microsoft.com/office/drawing/2014/main" id="{FD5AB88C-680D-5170-C385-F0DE233F63FC}"/>
              </a:ext>
            </a:extLst>
          </p:cNvPr>
          <p:cNvSpPr txBox="1"/>
          <p:nvPr/>
        </p:nvSpPr>
        <p:spPr>
          <a:xfrm>
            <a:off x="178526" y="1247229"/>
            <a:ext cx="5802144" cy="646331"/>
          </a:xfrm>
          <a:prstGeom prst="rect">
            <a:avLst/>
          </a:prstGeom>
          <a:noFill/>
        </p:spPr>
        <p:txBody>
          <a:bodyPr wrap="square" rtlCol="0">
            <a:spAutoFit/>
          </a:bodyPr>
          <a:lstStyle/>
          <a:p>
            <a:r>
              <a:rPr lang="en-US" sz="3600" b="1" dirty="0">
                <a:solidFill>
                  <a:srgbClr val="1B415D"/>
                </a:solidFill>
              </a:rPr>
              <a:t>References</a:t>
            </a:r>
          </a:p>
        </p:txBody>
      </p:sp>
      <p:sp>
        <p:nvSpPr>
          <p:cNvPr id="10" name="TextBox 9">
            <a:extLst>
              <a:ext uri="{FF2B5EF4-FFF2-40B4-BE49-F238E27FC236}">
                <a16:creationId xmlns:a16="http://schemas.microsoft.com/office/drawing/2014/main" id="{23C8ED20-8337-7B37-AB61-856BEF6BFF8F}"/>
              </a:ext>
            </a:extLst>
          </p:cNvPr>
          <p:cNvSpPr txBox="1"/>
          <p:nvPr/>
        </p:nvSpPr>
        <p:spPr>
          <a:xfrm>
            <a:off x="326243" y="1841309"/>
            <a:ext cx="11865756" cy="3970318"/>
          </a:xfrm>
          <a:prstGeom prst="rect">
            <a:avLst/>
          </a:prstGeom>
          <a:noFill/>
        </p:spPr>
        <p:txBody>
          <a:bodyPr wrap="square">
            <a:spAutoFit/>
          </a:bodyPr>
          <a:lstStyle/>
          <a:p>
            <a:pPr marL="920750" lvl="1" indent="-463550"/>
            <a:r>
              <a:rPr lang="en-US" sz="1400" dirty="0"/>
              <a:t>[1] - </a:t>
            </a:r>
            <a:r>
              <a:rPr lang="en-US" sz="1400" dirty="0" err="1"/>
              <a:t>Bernabucci</a:t>
            </a:r>
            <a:r>
              <a:rPr lang="en-US" sz="1400" dirty="0"/>
              <a:t>, U.; </a:t>
            </a:r>
            <a:r>
              <a:rPr lang="en-US" sz="1400" dirty="0" err="1"/>
              <a:t>Lacetera</a:t>
            </a:r>
            <a:r>
              <a:rPr lang="en-US" sz="1400" dirty="0"/>
              <a:t>, N.; Baumgard, L.H.; Rhoads, R.P.; Ronchi, B.; Nardone, A. Metabolic and Hormonal Acclimation to Heat Stress in Domesticated Ruminants. Animal 2010, 4, 1167–1183. [</a:t>
            </a:r>
            <a:r>
              <a:rPr lang="en-US" sz="1400" dirty="0">
                <a:hlinkClick r:id="rId3"/>
              </a:rPr>
              <a:t>Ref</a:t>
            </a:r>
            <a:r>
              <a:rPr lang="en-US" sz="1400" dirty="0"/>
              <a:t>]</a:t>
            </a:r>
          </a:p>
          <a:p>
            <a:pPr marL="920750" lvl="1" indent="-463550"/>
            <a:r>
              <a:rPr lang="en-US" sz="1400" dirty="0"/>
              <a:t>[2] - Dash, S.; Chakravarty, A.K.; Singh, A.; Upadhyay, A.; Singh, M.; Yousuf, S. Effect of Heat Stress on Reproductive Performances of Dairy Cattle and Buffaloes: A Review. Vet. World 2016, 9, 235–244. [</a:t>
            </a:r>
            <a:r>
              <a:rPr lang="en-US" sz="1400" dirty="0">
                <a:hlinkClick r:id="rId4"/>
              </a:rPr>
              <a:t>Ref</a:t>
            </a:r>
            <a:r>
              <a:rPr lang="en-US" sz="1400" dirty="0"/>
              <a:t>]</a:t>
            </a:r>
          </a:p>
          <a:p>
            <a:pPr marL="920750" lvl="1" indent="-463550"/>
            <a:r>
              <a:rPr lang="en-US" sz="1400" dirty="0"/>
              <a:t>[3] - M.F. Hasan, N. Celik, Y. Williams, S.R.O. Williams, L.C. </a:t>
            </a:r>
            <a:r>
              <a:rPr lang="en-US" sz="1400" dirty="0" err="1"/>
              <a:t>Marett,An</a:t>
            </a:r>
            <a:r>
              <a:rPr lang="en-US" sz="1400" dirty="0"/>
              <a:t> effective way to incorporate temperature–humidity index to study effect of heat stress on milk yield by an </a:t>
            </a:r>
            <a:r>
              <a:rPr lang="en-US" sz="1400" dirty="0" err="1"/>
              <a:t>XGBoost</a:t>
            </a:r>
            <a:r>
              <a:rPr lang="en-US" sz="1400" dirty="0"/>
              <a:t> machine learning model,[</a:t>
            </a:r>
            <a:r>
              <a:rPr lang="en-US" sz="1400" dirty="0">
                <a:hlinkClick r:id="rId5"/>
              </a:rPr>
              <a:t>Ref</a:t>
            </a:r>
            <a:r>
              <a:rPr lang="en-US" sz="1400" dirty="0"/>
              <a:t>]</a:t>
            </a:r>
          </a:p>
          <a:p>
            <a:pPr marL="920750" lvl="1" indent="-463550"/>
            <a:r>
              <a:rPr lang="en-US" sz="1400" dirty="0"/>
              <a:t>[4] - Hyndman, Rob J., and George Athanasopoulos. </a:t>
            </a:r>
            <a:r>
              <a:rPr lang="en-US" sz="1400" i="1" dirty="0"/>
              <a:t>Forecasting: Principles and Practice</a:t>
            </a:r>
            <a:r>
              <a:rPr lang="en-US" sz="1400" dirty="0"/>
              <a:t>. 3rd ed. Melbourne, Australia: </a:t>
            </a:r>
            <a:r>
              <a:rPr lang="en-US" sz="1400" dirty="0" err="1"/>
              <a:t>OTexts</a:t>
            </a:r>
            <a:r>
              <a:rPr lang="en-US" sz="1400" dirty="0"/>
              <a:t>, 2021. [</a:t>
            </a:r>
            <a:r>
              <a:rPr lang="en-US" sz="1400" dirty="0">
                <a:hlinkClick r:id="rId6"/>
              </a:rPr>
              <a:t>Ref</a:t>
            </a:r>
            <a:r>
              <a:rPr lang="en-US" sz="1400" dirty="0"/>
              <a:t>]</a:t>
            </a:r>
          </a:p>
          <a:p>
            <a:pPr marL="920750" lvl="1" indent="-463550"/>
            <a:r>
              <a:rPr lang="en-US" sz="1400" dirty="0"/>
              <a:t>[5] - Boyu Ji, Thomas </a:t>
            </a:r>
            <a:r>
              <a:rPr lang="en-US" sz="1400" dirty="0" err="1"/>
              <a:t>Banhazi</a:t>
            </a:r>
            <a:r>
              <a:rPr lang="en-US" sz="1400" dirty="0"/>
              <a:t>, Clive J.C. Phillips, </a:t>
            </a:r>
            <a:r>
              <a:rPr lang="en-US" sz="1400" dirty="0" err="1"/>
              <a:t>Chaoyuan</a:t>
            </a:r>
            <a:r>
              <a:rPr lang="en-US" sz="1400" dirty="0"/>
              <a:t> Wang, </a:t>
            </a:r>
            <a:r>
              <a:rPr lang="en-US" sz="1400" dirty="0" err="1"/>
              <a:t>Baoming</a:t>
            </a:r>
            <a:r>
              <a:rPr lang="en-US" sz="1400" dirty="0"/>
              <a:t> Li, A machine learning framework to predict the next month's daily milk yield, milk composition and milking frequency for cows in a robotic dairy farm. [</a:t>
            </a:r>
            <a:r>
              <a:rPr lang="en-US" sz="1400" dirty="0">
                <a:hlinkClick r:id="rId7"/>
              </a:rPr>
              <a:t>Ref</a:t>
            </a:r>
            <a:r>
              <a:rPr lang="en-US" sz="1400" dirty="0"/>
              <a:t>]</a:t>
            </a:r>
          </a:p>
          <a:p>
            <a:pPr marL="920750" lvl="1" indent="-463550"/>
            <a:r>
              <a:rPr lang="en-US" sz="1400" dirty="0"/>
              <a:t>[6] - Jae-Woo Song, </a:t>
            </a:r>
            <a:r>
              <a:rPr lang="en-US" sz="1400" dirty="0" err="1"/>
              <a:t>Mingyung</a:t>
            </a:r>
            <a:r>
              <a:rPr lang="en-US" sz="1400" dirty="0"/>
              <a:t> Lee, Hyunjin Cho, Dae-Hyun Lee, </a:t>
            </a:r>
            <a:r>
              <a:rPr lang="en-US" sz="1400" dirty="0" err="1"/>
              <a:t>Seongwon</a:t>
            </a:r>
            <a:r>
              <a:rPr lang="en-US" sz="1400" dirty="0"/>
              <a:t> Seo, Wang-</a:t>
            </a:r>
            <a:r>
              <a:rPr lang="en-US" sz="1400" dirty="0" err="1"/>
              <a:t>Hee</a:t>
            </a:r>
            <a:r>
              <a:rPr lang="en-US" sz="1400" dirty="0"/>
              <a:t> Lee, Development of individual models for predicting cow milk production for real-time monitoring, [</a:t>
            </a:r>
            <a:r>
              <a:rPr lang="en-US" sz="1400" dirty="0">
                <a:hlinkClick r:id="rId8"/>
              </a:rPr>
              <a:t>Ref</a:t>
            </a:r>
            <a:r>
              <a:rPr lang="en-US" sz="1400" dirty="0"/>
              <a:t>]</a:t>
            </a:r>
          </a:p>
          <a:p>
            <a:pPr marL="920750" lvl="1" indent="-463550"/>
            <a:r>
              <a:rPr lang="en-US" sz="1400" dirty="0"/>
              <a:t>[7] - Hansika </a:t>
            </a:r>
            <a:r>
              <a:rPr lang="en-US" sz="1400" dirty="0" err="1"/>
              <a:t>Hewamalage</a:t>
            </a:r>
            <a:r>
              <a:rPr lang="en-US" sz="1400" dirty="0"/>
              <a:t>, Christoph </a:t>
            </a:r>
            <a:r>
              <a:rPr lang="en-US" sz="1400" dirty="0" err="1"/>
              <a:t>Bergmeir</a:t>
            </a:r>
            <a:r>
              <a:rPr lang="en-US" sz="1400" dirty="0"/>
              <a:t>, Kasun </a:t>
            </a:r>
            <a:r>
              <a:rPr lang="en-US" sz="1400" dirty="0" err="1"/>
              <a:t>Bandara,Global</a:t>
            </a:r>
            <a:r>
              <a:rPr lang="en-US" sz="1400" dirty="0"/>
              <a:t> models for time series forecasting: A Simulation study, [</a:t>
            </a:r>
            <a:r>
              <a:rPr lang="en-US" sz="1400" dirty="0">
                <a:hlinkClick r:id="rId9"/>
              </a:rPr>
              <a:t>Ref</a:t>
            </a:r>
            <a:r>
              <a:rPr lang="en-US" sz="1400" dirty="0"/>
              <a:t>]</a:t>
            </a:r>
          </a:p>
          <a:p>
            <a:pPr marL="920750" lvl="1" indent="-463550"/>
            <a:r>
              <a:rPr lang="en-US" sz="1400" dirty="0"/>
              <a:t>[8] - Jae-Min Jung, Dong-Hyeon Kim, Hyunjin Cho, </a:t>
            </a:r>
            <a:r>
              <a:rPr lang="en-US" sz="1400" dirty="0" err="1"/>
              <a:t>Mingyung</a:t>
            </a:r>
            <a:r>
              <a:rPr lang="en-US" sz="1400" dirty="0"/>
              <a:t> Lee, Jinhui Jeong, Dae-Hyun Lee, </a:t>
            </a:r>
            <a:r>
              <a:rPr lang="en-US" sz="1400" dirty="0" err="1"/>
              <a:t>Seongwon</a:t>
            </a:r>
            <a:r>
              <a:rPr lang="en-US" sz="1400" dirty="0"/>
              <a:t> Seo, Wang-</a:t>
            </a:r>
            <a:r>
              <a:rPr lang="en-US" sz="1400" dirty="0" err="1"/>
              <a:t>Hee</a:t>
            </a:r>
            <a:r>
              <a:rPr lang="en-US" sz="1400" dirty="0"/>
              <a:t> </a:t>
            </a:r>
            <a:r>
              <a:rPr lang="en-US" sz="1400" dirty="0" err="1"/>
              <a:t>Lee,Multi</a:t>
            </a:r>
            <a:r>
              <a:rPr lang="en-US" sz="1400" dirty="0"/>
              <a:t>-algorithmic approach for detecting outliers in cattle intake data [</a:t>
            </a:r>
            <a:r>
              <a:rPr lang="en-US" sz="1400" dirty="0">
                <a:hlinkClick r:id="rId10"/>
              </a:rPr>
              <a:t>Ref</a:t>
            </a:r>
            <a:r>
              <a:rPr lang="en-US" sz="1400" dirty="0"/>
              <a:t>]</a:t>
            </a:r>
          </a:p>
          <a:p>
            <a:pPr marL="920750" lvl="1" indent="-463550"/>
            <a:r>
              <a:rPr lang="en-US" sz="1400" dirty="0"/>
              <a:t>[9] – Rob J. Hyndman, Roman A. Ahmed, George Athanasopoulos, Han Lin </a:t>
            </a:r>
            <a:r>
              <a:rPr lang="en-US" sz="1400" dirty="0" err="1"/>
              <a:t>Shang,Optimal</a:t>
            </a:r>
            <a:r>
              <a:rPr lang="en-US" sz="1400" dirty="0"/>
              <a:t> combination forecasts for hierarchical time series [</a:t>
            </a:r>
            <a:r>
              <a:rPr lang="en-US" sz="1400" dirty="0">
                <a:hlinkClick r:id="rId11"/>
              </a:rPr>
              <a:t>Ref</a:t>
            </a:r>
            <a:r>
              <a:rPr lang="en-US" sz="1400" dirty="0"/>
              <a:t>]</a:t>
            </a:r>
          </a:p>
          <a:p>
            <a:pPr marL="920750" lvl="1" indent="-463550"/>
            <a:r>
              <a:rPr lang="en-US" sz="1400" dirty="0"/>
              <a:t>[10] - Shanika L. </a:t>
            </a:r>
            <a:r>
              <a:rPr lang="en-US" sz="1400" dirty="0" err="1"/>
              <a:t>Wickramasuriya,George</a:t>
            </a:r>
            <a:r>
              <a:rPr lang="en-US" sz="1400" dirty="0"/>
              <a:t> </a:t>
            </a:r>
            <a:r>
              <a:rPr lang="en-US" sz="1400" dirty="0" err="1"/>
              <a:t>Athanasopoulos,Rob</a:t>
            </a:r>
            <a:r>
              <a:rPr lang="en-US" sz="1400" dirty="0"/>
              <a:t> J. </a:t>
            </a:r>
            <a:r>
              <a:rPr lang="en-US" sz="1400" dirty="0" err="1"/>
              <a:t>HyndmanOptimal</a:t>
            </a:r>
            <a:r>
              <a:rPr lang="en-US" sz="1400" dirty="0"/>
              <a:t> Forecast Reconciliation for Hierarchical and Grouped Time Series Through Trace Minimization [</a:t>
            </a:r>
            <a:r>
              <a:rPr lang="en-US" sz="1400" dirty="0">
                <a:hlinkClick r:id="rId12"/>
              </a:rPr>
              <a:t>Ref</a:t>
            </a:r>
            <a:r>
              <a:rPr lang="en-US" sz="1400" dirty="0"/>
              <a:t>]</a:t>
            </a:r>
          </a:p>
          <a:p>
            <a:pPr marL="920750" lvl="1" indent="-463550"/>
            <a:endParaRPr lang="en-US" sz="1400" dirty="0"/>
          </a:p>
        </p:txBody>
      </p:sp>
      <p:pic>
        <p:nvPicPr>
          <p:cNvPr id="15" name="Picture 14">
            <a:extLst>
              <a:ext uri="{FF2B5EF4-FFF2-40B4-BE49-F238E27FC236}">
                <a16:creationId xmlns:a16="http://schemas.microsoft.com/office/drawing/2014/main" id="{CBC5CCA6-CDEB-1E8A-8486-CD786936E358}"/>
              </a:ext>
            </a:extLst>
          </p:cNvPr>
          <p:cNvPicPr>
            <a:picLocks/>
          </p:cNvPicPr>
          <p:nvPr/>
        </p:nvPicPr>
        <p:blipFill>
          <a:blip r:embed="rId2"/>
          <a:stretch>
            <a:fillRect/>
          </a:stretch>
        </p:blipFill>
        <p:spPr>
          <a:xfrm>
            <a:off x="-58056" y="-115208"/>
            <a:ext cx="12308114" cy="1333500"/>
          </a:xfrm>
          <a:prstGeom prst="rect">
            <a:avLst/>
          </a:prstGeom>
        </p:spPr>
      </p:pic>
      <p:pic>
        <p:nvPicPr>
          <p:cNvPr id="16" name="Picture 4" descr="Home – Planet">
            <a:extLst>
              <a:ext uri="{FF2B5EF4-FFF2-40B4-BE49-F238E27FC236}">
                <a16:creationId xmlns:a16="http://schemas.microsoft.com/office/drawing/2014/main" id="{DE60EDA7-CDB8-6E52-2D04-9A92BC5215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423B922-3174-2019-7FF0-7F621ADD4762}"/>
              </a:ext>
            </a:extLst>
          </p:cNvPr>
          <p:cNvGrpSpPr/>
          <p:nvPr/>
        </p:nvGrpSpPr>
        <p:grpSpPr>
          <a:xfrm>
            <a:off x="8803346" y="58766"/>
            <a:ext cx="3388653" cy="1043369"/>
            <a:chOff x="6076930" y="399008"/>
            <a:chExt cx="6115070" cy="1882835"/>
          </a:xfrm>
        </p:grpSpPr>
        <p:pic>
          <p:nvPicPr>
            <p:cNvPr id="18" name="Picture 2" descr="Logo Università di Napoli Federico II">
              <a:extLst>
                <a:ext uri="{FF2B5EF4-FFF2-40B4-BE49-F238E27FC236}">
                  <a16:creationId xmlns:a16="http://schemas.microsoft.com/office/drawing/2014/main" id="{B33BE5D8-62B1-70AD-7055-79C69A2AF6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Master Degree | International Relations | Italia">
              <a:extLst>
                <a:ext uri="{FF2B5EF4-FFF2-40B4-BE49-F238E27FC236}">
                  <a16:creationId xmlns:a16="http://schemas.microsoft.com/office/drawing/2014/main" id="{174D724D-879E-2A16-FB04-2478628253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49622A30-4E86-2E83-8EB0-CF48A246097A}"/>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4" name="Picture 2" descr="Predict PNG Transparent Images Free Download | Vector Files | Pngtree">
            <a:extLst>
              <a:ext uri="{FF2B5EF4-FFF2-40B4-BE49-F238E27FC236}">
                <a16:creationId xmlns:a16="http://schemas.microsoft.com/office/drawing/2014/main" id="{1F1AF95D-EDC1-A256-8B9F-F1527F5C4A28}"/>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8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2DC4A-0F84-1DEC-34B8-C8BAE5A555F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6861E41-70C1-00E2-CD0B-2B41C288BB6B}"/>
              </a:ext>
            </a:extLst>
          </p:cNvPr>
          <p:cNvPicPr>
            <a:picLocks/>
          </p:cNvPicPr>
          <p:nvPr/>
        </p:nvPicPr>
        <p:blipFill>
          <a:blip r:embed="rId2"/>
          <a:stretch>
            <a:fillRect/>
          </a:stretch>
        </p:blipFill>
        <p:spPr>
          <a:xfrm>
            <a:off x="-68921" y="5929314"/>
            <a:ext cx="12308114" cy="1063680"/>
          </a:xfrm>
          <a:prstGeom prst="rect">
            <a:avLst/>
          </a:prstGeom>
        </p:spPr>
      </p:pic>
      <p:sp>
        <p:nvSpPr>
          <p:cNvPr id="5" name="TextBox 4">
            <a:extLst>
              <a:ext uri="{FF2B5EF4-FFF2-40B4-BE49-F238E27FC236}">
                <a16:creationId xmlns:a16="http://schemas.microsoft.com/office/drawing/2014/main" id="{1990127C-438C-D562-DAE4-312B4114C95D}"/>
              </a:ext>
            </a:extLst>
          </p:cNvPr>
          <p:cNvSpPr txBox="1"/>
          <p:nvPr/>
        </p:nvSpPr>
        <p:spPr>
          <a:xfrm>
            <a:off x="178526" y="1247229"/>
            <a:ext cx="5802144" cy="646331"/>
          </a:xfrm>
          <a:prstGeom prst="rect">
            <a:avLst/>
          </a:prstGeom>
          <a:noFill/>
        </p:spPr>
        <p:txBody>
          <a:bodyPr wrap="square" rtlCol="0">
            <a:spAutoFit/>
          </a:bodyPr>
          <a:lstStyle/>
          <a:p>
            <a:r>
              <a:rPr lang="en-US" sz="3600" b="1" dirty="0">
                <a:solidFill>
                  <a:srgbClr val="1B415D"/>
                </a:solidFill>
              </a:rPr>
              <a:t>References</a:t>
            </a:r>
          </a:p>
        </p:txBody>
      </p:sp>
      <p:sp>
        <p:nvSpPr>
          <p:cNvPr id="10" name="TextBox 9">
            <a:extLst>
              <a:ext uri="{FF2B5EF4-FFF2-40B4-BE49-F238E27FC236}">
                <a16:creationId xmlns:a16="http://schemas.microsoft.com/office/drawing/2014/main" id="{139508DA-B83D-0BC6-5EE8-DE1BCB3B3D31}"/>
              </a:ext>
            </a:extLst>
          </p:cNvPr>
          <p:cNvSpPr txBox="1"/>
          <p:nvPr/>
        </p:nvSpPr>
        <p:spPr>
          <a:xfrm>
            <a:off x="326243" y="1841309"/>
            <a:ext cx="11865756" cy="738664"/>
          </a:xfrm>
          <a:prstGeom prst="rect">
            <a:avLst/>
          </a:prstGeom>
          <a:noFill/>
        </p:spPr>
        <p:txBody>
          <a:bodyPr wrap="square">
            <a:spAutoFit/>
          </a:bodyPr>
          <a:lstStyle/>
          <a:p>
            <a:pPr marL="920750" lvl="1" indent="-463550"/>
            <a:r>
              <a:rPr lang="en-US" sz="1400" dirty="0"/>
              <a:t>[11] - Omri, O., Kafa, N., Babai, M. Z., Jemai, Z. &amp; Rostami-Tabar, B. (2025). On the inventory performance of hierarchical forecasting approaches: case of a vaccine supply chain. Journal of the Operational Research Society. [</a:t>
            </a:r>
            <a:r>
              <a:rPr lang="en-US" sz="1400" dirty="0">
                <a:hlinkClick r:id="rId3"/>
              </a:rPr>
              <a:t>Ref</a:t>
            </a:r>
            <a:r>
              <a:rPr lang="en-US" sz="1400" dirty="0"/>
              <a:t>]</a:t>
            </a:r>
          </a:p>
          <a:p>
            <a:pPr marL="920750" lvl="1" indent="-463550"/>
            <a:r>
              <a:rPr lang="en-US" sz="1400" dirty="0"/>
              <a:t>[12] - Kim, M., Kim, H. &amp; Moon, J. (2025). Beginner-Friendly Review of Research on R-Based Energy Forecasting: Insights from Text Mining. [</a:t>
            </a:r>
            <a:r>
              <a:rPr lang="en-US" sz="1400" dirty="0">
                <a:hlinkClick r:id="rId4"/>
              </a:rPr>
              <a:t>Ref</a:t>
            </a:r>
            <a:r>
              <a:rPr lang="en-US" sz="1400" dirty="0"/>
              <a:t>]</a:t>
            </a:r>
          </a:p>
        </p:txBody>
      </p:sp>
      <p:pic>
        <p:nvPicPr>
          <p:cNvPr id="15" name="Picture 14">
            <a:extLst>
              <a:ext uri="{FF2B5EF4-FFF2-40B4-BE49-F238E27FC236}">
                <a16:creationId xmlns:a16="http://schemas.microsoft.com/office/drawing/2014/main" id="{1AF790AF-00B8-D5A2-3105-A8C134B24388}"/>
              </a:ext>
            </a:extLst>
          </p:cNvPr>
          <p:cNvPicPr>
            <a:picLocks/>
          </p:cNvPicPr>
          <p:nvPr/>
        </p:nvPicPr>
        <p:blipFill>
          <a:blip r:embed="rId2"/>
          <a:stretch>
            <a:fillRect/>
          </a:stretch>
        </p:blipFill>
        <p:spPr>
          <a:xfrm>
            <a:off x="-58056" y="-115208"/>
            <a:ext cx="12308114" cy="1333500"/>
          </a:xfrm>
          <a:prstGeom prst="rect">
            <a:avLst/>
          </a:prstGeom>
        </p:spPr>
      </p:pic>
      <p:pic>
        <p:nvPicPr>
          <p:cNvPr id="16" name="Picture 4" descr="Home – Planet">
            <a:extLst>
              <a:ext uri="{FF2B5EF4-FFF2-40B4-BE49-F238E27FC236}">
                <a16:creationId xmlns:a16="http://schemas.microsoft.com/office/drawing/2014/main" id="{042DC24F-79D3-A596-2E1E-B838F71D5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D8D28E4-11FA-970C-5316-3AF05E1A1EEC}"/>
              </a:ext>
            </a:extLst>
          </p:cNvPr>
          <p:cNvGrpSpPr/>
          <p:nvPr/>
        </p:nvGrpSpPr>
        <p:grpSpPr>
          <a:xfrm>
            <a:off x="8803346" y="58766"/>
            <a:ext cx="3388653" cy="1043369"/>
            <a:chOff x="6076930" y="399008"/>
            <a:chExt cx="6115070" cy="1882835"/>
          </a:xfrm>
        </p:grpSpPr>
        <p:pic>
          <p:nvPicPr>
            <p:cNvPr id="18" name="Picture 2" descr="Logo Università di Napoli Federico II">
              <a:extLst>
                <a:ext uri="{FF2B5EF4-FFF2-40B4-BE49-F238E27FC236}">
                  <a16:creationId xmlns:a16="http://schemas.microsoft.com/office/drawing/2014/main" id="{48117518-F467-729A-94E2-2F29F56AE3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Master Degree | International Relations | Italia">
              <a:extLst>
                <a:ext uri="{FF2B5EF4-FFF2-40B4-BE49-F238E27FC236}">
                  <a16:creationId xmlns:a16="http://schemas.microsoft.com/office/drawing/2014/main" id="{99D2BB9E-0330-B5CD-4EB3-C7786187C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34E0105-06BB-72FA-4565-F67390CBAFFB}"/>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4" name="Picture 2" descr="Predict PNG Transparent Images Free Download | Vector Files | Pngtree">
            <a:extLst>
              <a:ext uri="{FF2B5EF4-FFF2-40B4-BE49-F238E27FC236}">
                <a16:creationId xmlns:a16="http://schemas.microsoft.com/office/drawing/2014/main" id="{BA6A648B-938B-48B1-4A75-7CB20B05C785}"/>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98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A7304-32E5-8522-9011-599423A4CC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DADC05-7BD0-160E-3F8B-4BAD712CCECE}"/>
              </a:ext>
            </a:extLst>
          </p:cNvPr>
          <p:cNvPicPr>
            <a:picLocks/>
          </p:cNvPicPr>
          <p:nvPr/>
        </p:nvPicPr>
        <p:blipFill>
          <a:blip r:embed="rId3"/>
          <a:stretch>
            <a:fillRect/>
          </a:stretch>
        </p:blipFill>
        <p:spPr>
          <a:xfrm>
            <a:off x="-21266" y="4580707"/>
            <a:ext cx="12308114" cy="2944043"/>
          </a:xfrm>
          <a:prstGeom prst="rect">
            <a:avLst/>
          </a:prstGeom>
        </p:spPr>
      </p:pic>
      <p:pic>
        <p:nvPicPr>
          <p:cNvPr id="4" name="Picture 3">
            <a:extLst>
              <a:ext uri="{FF2B5EF4-FFF2-40B4-BE49-F238E27FC236}">
                <a16:creationId xmlns:a16="http://schemas.microsoft.com/office/drawing/2014/main" id="{941FC00F-FB22-9846-5D24-12B5AAD9D6C8}"/>
              </a:ext>
            </a:extLst>
          </p:cNvPr>
          <p:cNvPicPr>
            <a:picLocks/>
          </p:cNvPicPr>
          <p:nvPr/>
        </p:nvPicPr>
        <p:blipFill>
          <a:blip r:embed="rId3"/>
          <a:stretch>
            <a:fillRect/>
          </a:stretch>
        </p:blipFill>
        <p:spPr>
          <a:xfrm>
            <a:off x="-58056" y="-115209"/>
            <a:ext cx="12308114" cy="2944043"/>
          </a:xfrm>
          <a:prstGeom prst="rect">
            <a:avLst/>
          </a:prstGeom>
        </p:spPr>
      </p:pic>
      <p:pic>
        <p:nvPicPr>
          <p:cNvPr id="1028" name="Picture 4" descr="Home – Planet">
            <a:extLst>
              <a:ext uri="{FF2B5EF4-FFF2-40B4-BE49-F238E27FC236}">
                <a16:creationId xmlns:a16="http://schemas.microsoft.com/office/drawing/2014/main" id="{A8281192-CA09-03F7-50D6-29B8E9820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30" y="288828"/>
            <a:ext cx="4939115" cy="216729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AA4CA3C5-AC5B-B968-2F04-A99B38D3E1C0}"/>
              </a:ext>
            </a:extLst>
          </p:cNvPr>
          <p:cNvGrpSpPr/>
          <p:nvPr/>
        </p:nvGrpSpPr>
        <p:grpSpPr>
          <a:xfrm>
            <a:off x="6076930" y="399008"/>
            <a:ext cx="6115070" cy="1882835"/>
            <a:chOff x="6076930" y="399008"/>
            <a:chExt cx="6115070" cy="1882835"/>
          </a:xfrm>
        </p:grpSpPr>
        <p:pic>
          <p:nvPicPr>
            <p:cNvPr id="1026" name="Picture 2" descr="Logo Università di Napoli Federico II">
              <a:extLst>
                <a:ext uri="{FF2B5EF4-FFF2-40B4-BE49-F238E27FC236}">
                  <a16:creationId xmlns:a16="http://schemas.microsoft.com/office/drawing/2014/main" id="{7F6D53C6-9933-0CA5-DA3E-F4C86924F6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 Degree | International Relations | Italia">
              <a:extLst>
                <a:ext uri="{FF2B5EF4-FFF2-40B4-BE49-F238E27FC236}">
                  <a16:creationId xmlns:a16="http://schemas.microsoft.com/office/drawing/2014/main" id="{89741608-2252-65AB-A537-539700DB8C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9C6EACE-3FB1-4FA8-6E0C-812811B2D860}"/>
              </a:ext>
            </a:extLst>
          </p:cNvPr>
          <p:cNvSpPr txBox="1"/>
          <p:nvPr/>
        </p:nvSpPr>
        <p:spPr>
          <a:xfrm>
            <a:off x="0" y="4980202"/>
            <a:ext cx="3009900" cy="1147045"/>
          </a:xfrm>
          <a:prstGeom prst="rect">
            <a:avLst/>
          </a:prstGeom>
          <a:noFill/>
        </p:spPr>
        <p:txBody>
          <a:bodyPr wrap="square">
            <a:spAutoFit/>
          </a:bodyPr>
          <a:lstStyle/>
          <a:p>
            <a:pPr>
              <a:lnSpc>
                <a:spcPct val="150000"/>
              </a:lnSpc>
              <a:buNone/>
            </a:pPr>
            <a:r>
              <a:rPr lang="en-US" sz="2400" b="1" dirty="0"/>
              <a:t>Presented by</a:t>
            </a:r>
          </a:p>
          <a:p>
            <a:pPr>
              <a:lnSpc>
                <a:spcPct val="150000"/>
              </a:lnSpc>
              <a:buNone/>
            </a:pPr>
            <a:r>
              <a:rPr lang="en-US" sz="2400" b="1" dirty="0">
                <a:solidFill>
                  <a:schemeClr val="bg1"/>
                </a:solidFill>
              </a:rPr>
              <a:t>Mohammad Sheikh</a:t>
            </a:r>
          </a:p>
        </p:txBody>
      </p:sp>
      <p:sp>
        <p:nvSpPr>
          <p:cNvPr id="11" name="TextBox 10">
            <a:extLst>
              <a:ext uri="{FF2B5EF4-FFF2-40B4-BE49-F238E27FC236}">
                <a16:creationId xmlns:a16="http://schemas.microsoft.com/office/drawing/2014/main" id="{B9682003-38AF-EFDB-2046-E95731F405E4}"/>
              </a:ext>
            </a:extLst>
          </p:cNvPr>
          <p:cNvSpPr txBox="1"/>
          <p:nvPr/>
        </p:nvSpPr>
        <p:spPr>
          <a:xfrm>
            <a:off x="9090502" y="4980202"/>
            <a:ext cx="3101498" cy="1701043"/>
          </a:xfrm>
          <a:prstGeom prst="rect">
            <a:avLst/>
          </a:prstGeom>
          <a:noFill/>
        </p:spPr>
        <p:txBody>
          <a:bodyPr wrap="square">
            <a:spAutoFit/>
          </a:bodyPr>
          <a:lstStyle/>
          <a:p>
            <a:pPr algn="r">
              <a:lnSpc>
                <a:spcPct val="150000"/>
              </a:lnSpc>
              <a:buNone/>
            </a:pPr>
            <a:r>
              <a:rPr lang="en-US" sz="2400" b="1" dirty="0"/>
              <a:t>Supervisors</a:t>
            </a:r>
          </a:p>
          <a:p>
            <a:pPr algn="r">
              <a:lnSpc>
                <a:spcPct val="150000"/>
              </a:lnSpc>
              <a:buNone/>
            </a:pPr>
            <a:r>
              <a:rPr lang="en-US" sz="2400" b="1" dirty="0">
                <a:solidFill>
                  <a:schemeClr val="bg1"/>
                </a:solidFill>
              </a:rPr>
              <a:t>Dr. Luca </a:t>
            </a:r>
            <a:r>
              <a:rPr lang="en-US" sz="2400" b="1" dirty="0" err="1">
                <a:solidFill>
                  <a:schemeClr val="bg1"/>
                </a:solidFill>
              </a:rPr>
              <a:t>Barbierato</a:t>
            </a:r>
            <a:endParaRPr lang="en-US" sz="2400" b="1" dirty="0">
              <a:solidFill>
                <a:schemeClr val="bg1"/>
              </a:solidFill>
            </a:endParaRPr>
          </a:p>
          <a:p>
            <a:pPr algn="r">
              <a:lnSpc>
                <a:spcPct val="150000"/>
              </a:lnSpc>
              <a:buNone/>
            </a:pPr>
            <a:r>
              <a:rPr lang="en-US" sz="2400" b="1" dirty="0">
                <a:solidFill>
                  <a:schemeClr val="bg1"/>
                </a:solidFill>
              </a:rPr>
              <a:t>Dr. Matteo </a:t>
            </a:r>
            <a:r>
              <a:rPr lang="en-US" sz="2400" b="1" dirty="0" err="1">
                <a:solidFill>
                  <a:schemeClr val="bg1"/>
                </a:solidFill>
              </a:rPr>
              <a:t>Santinello</a:t>
            </a:r>
            <a:endParaRPr lang="en-US" sz="2400" b="1" dirty="0">
              <a:solidFill>
                <a:schemeClr val="bg1"/>
              </a:solidFill>
            </a:endParaRPr>
          </a:p>
        </p:txBody>
      </p:sp>
      <p:sp>
        <p:nvSpPr>
          <p:cNvPr id="13" name="TextBox 12">
            <a:extLst>
              <a:ext uri="{FF2B5EF4-FFF2-40B4-BE49-F238E27FC236}">
                <a16:creationId xmlns:a16="http://schemas.microsoft.com/office/drawing/2014/main" id="{3C9F71F2-29B5-260F-E000-D0EF6D9DC034}"/>
              </a:ext>
            </a:extLst>
          </p:cNvPr>
          <p:cNvSpPr txBox="1"/>
          <p:nvPr/>
        </p:nvSpPr>
        <p:spPr>
          <a:xfrm>
            <a:off x="4999036" y="6488668"/>
            <a:ext cx="2193925" cy="369332"/>
          </a:xfrm>
          <a:prstGeom prst="rect">
            <a:avLst/>
          </a:prstGeom>
          <a:noFill/>
        </p:spPr>
        <p:txBody>
          <a:bodyPr wrap="square">
            <a:spAutoFit/>
          </a:bodyPr>
          <a:lstStyle/>
          <a:p>
            <a:pPr>
              <a:buNone/>
            </a:pPr>
            <a:r>
              <a:rPr lang="en-US" sz="1800" b="1" dirty="0">
                <a:solidFill>
                  <a:schemeClr val="bg1"/>
                </a:solidFill>
              </a:rPr>
              <a:t>November 2025</a:t>
            </a:r>
          </a:p>
        </p:txBody>
      </p:sp>
      <p:sp>
        <p:nvSpPr>
          <p:cNvPr id="6" name="TextBox 5">
            <a:extLst>
              <a:ext uri="{FF2B5EF4-FFF2-40B4-BE49-F238E27FC236}">
                <a16:creationId xmlns:a16="http://schemas.microsoft.com/office/drawing/2014/main" id="{91774A55-9F56-4149-2237-23C4BB3A5537}"/>
              </a:ext>
            </a:extLst>
          </p:cNvPr>
          <p:cNvSpPr txBox="1"/>
          <p:nvPr/>
        </p:nvSpPr>
        <p:spPr>
          <a:xfrm>
            <a:off x="1474500" y="8090427"/>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2" name="Picture 2" descr="Predict PNG Transparent Images Free Download | Vector Files | Pngtree">
            <a:extLst>
              <a:ext uri="{FF2B5EF4-FFF2-40B4-BE49-F238E27FC236}">
                <a16:creationId xmlns:a16="http://schemas.microsoft.com/office/drawing/2014/main" id="{0A2251D7-B328-2892-9557-9E9801734725}"/>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51" y="6795409"/>
            <a:ext cx="2024360" cy="2024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AF0682-57F4-84D7-21D8-74774953E560}"/>
              </a:ext>
            </a:extLst>
          </p:cNvPr>
          <p:cNvSpPr txBox="1"/>
          <p:nvPr/>
        </p:nvSpPr>
        <p:spPr>
          <a:xfrm>
            <a:off x="1474499" y="3074639"/>
            <a:ext cx="9242995" cy="1200329"/>
          </a:xfrm>
          <a:prstGeom prst="rect">
            <a:avLst/>
          </a:prstGeom>
          <a:noFill/>
        </p:spPr>
        <p:txBody>
          <a:bodyPr wrap="square">
            <a:spAutoFit/>
          </a:bodyPr>
          <a:lstStyle/>
          <a:p>
            <a:pPr algn="ctr">
              <a:buNone/>
            </a:pPr>
            <a:r>
              <a:rPr lang="en-US" sz="3600" b="1" dirty="0">
                <a:solidFill>
                  <a:srgbClr val="1B415D"/>
                </a:solidFill>
              </a:rPr>
              <a:t>Predictive Analytics of Climate Stress Impact on the Italian Mediterranean Buffalo</a:t>
            </a:r>
          </a:p>
        </p:txBody>
      </p:sp>
    </p:spTree>
    <p:extLst>
      <p:ext uri="{BB962C8B-B14F-4D97-AF65-F5344CB8AC3E}">
        <p14:creationId xmlns:p14="http://schemas.microsoft.com/office/powerpoint/2010/main" val="30085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D9DA-ED68-1CBF-B22E-48EC82D0662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C8351E-8483-A67C-C523-69027220C6DB}"/>
              </a:ext>
            </a:extLst>
          </p:cNvPr>
          <p:cNvPicPr>
            <a:picLocks/>
          </p:cNvPicPr>
          <p:nvPr/>
        </p:nvPicPr>
        <p:blipFill>
          <a:blip r:embed="rId3"/>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A6836B8B-65DD-5D0D-B533-6297BD3EE5F3}"/>
              </a:ext>
            </a:extLst>
          </p:cNvPr>
          <p:cNvSpPr txBox="1"/>
          <p:nvPr/>
        </p:nvSpPr>
        <p:spPr>
          <a:xfrm>
            <a:off x="217131" y="1405976"/>
            <a:ext cx="9643596" cy="646331"/>
          </a:xfrm>
          <a:prstGeom prst="rect">
            <a:avLst/>
          </a:prstGeom>
          <a:noFill/>
        </p:spPr>
        <p:txBody>
          <a:bodyPr wrap="square" rtlCol="0">
            <a:spAutoFit/>
          </a:bodyPr>
          <a:lstStyle/>
          <a:p>
            <a:r>
              <a:rPr lang="en-US" sz="3600" b="1" dirty="0">
                <a:solidFill>
                  <a:srgbClr val="1B415D"/>
                </a:solidFill>
              </a:rPr>
              <a:t>THI ranges were reported by Dash et al. </a:t>
            </a:r>
            <a:r>
              <a:rPr lang="en-US" sz="2400" dirty="0">
                <a:solidFill>
                  <a:srgbClr val="1B415D"/>
                </a:solidFill>
              </a:rPr>
              <a:t>[2]</a:t>
            </a:r>
            <a:r>
              <a:rPr lang="en-US" sz="3600" b="1" dirty="0">
                <a:solidFill>
                  <a:srgbClr val="1B415D"/>
                </a:solidFill>
              </a:rPr>
              <a:t>:</a:t>
            </a:r>
          </a:p>
        </p:txBody>
      </p:sp>
      <p:pic>
        <p:nvPicPr>
          <p:cNvPr id="3074" name="Picture 2" descr="Predict PNG Transparent Images Free Download | Vector Files | Pngtree">
            <a:extLst>
              <a:ext uri="{FF2B5EF4-FFF2-40B4-BE49-F238E27FC236}">
                <a16:creationId xmlns:a16="http://schemas.microsoft.com/office/drawing/2014/main" id="{65BBE9DF-DD91-7E08-18D4-EF3F7D848DAF}"/>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F7409AD-98E9-2CE0-E6D8-BAF8347D982A}"/>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BFE3CC3E-CC11-F2C2-CFBA-36BDC20F0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63EC9F3-47D5-08A0-B01A-EFF45ADCDE84}"/>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97161F7D-8739-9C6C-9D66-6849792DA0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7A8D72EF-BD8B-E2A3-C9EE-66D6DC017A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3EC436C-72E0-629D-D487-120A07B0789C}"/>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19" name="Picture 18" descr="A chart showing different levels of stress&#10;&#10;AI-generated content may be incorrect.">
            <a:extLst>
              <a:ext uri="{FF2B5EF4-FFF2-40B4-BE49-F238E27FC236}">
                <a16:creationId xmlns:a16="http://schemas.microsoft.com/office/drawing/2014/main" id="{CCD54CE1-C0C8-9127-39A1-4C2B233BB3CA}"/>
              </a:ext>
            </a:extLst>
          </p:cNvPr>
          <p:cNvPicPr>
            <a:picLocks noChangeAspect="1"/>
          </p:cNvPicPr>
          <p:nvPr/>
        </p:nvPicPr>
        <p:blipFill>
          <a:blip r:embed="rId8">
            <a:clrChange>
              <a:clrFrom>
                <a:srgbClr val="FFFFFF"/>
              </a:clrFrom>
              <a:clrTo>
                <a:srgbClr val="FFFFFF">
                  <a:alpha val="0"/>
                </a:srgbClr>
              </a:clrTo>
            </a:clrChange>
          </a:blip>
          <a:srcRect t="18597"/>
          <a:stretch>
            <a:fillRect/>
          </a:stretch>
        </p:blipFill>
        <p:spPr>
          <a:xfrm>
            <a:off x="2209798" y="2374582"/>
            <a:ext cx="7772400" cy="3531331"/>
          </a:xfrm>
          <a:prstGeom prst="rect">
            <a:avLst/>
          </a:prstGeom>
        </p:spPr>
      </p:pic>
    </p:spTree>
    <p:extLst>
      <p:ext uri="{BB962C8B-B14F-4D97-AF65-F5344CB8AC3E}">
        <p14:creationId xmlns:p14="http://schemas.microsoft.com/office/powerpoint/2010/main" val="311589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0656D-7E45-E891-186C-3378B3ADE5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46EA58-F03D-F92C-0B96-57D38D3DF1FC}"/>
              </a:ext>
            </a:extLst>
          </p:cNvPr>
          <p:cNvPicPr>
            <a:picLocks/>
          </p:cNvPicPr>
          <p:nvPr/>
        </p:nvPicPr>
        <p:blipFill>
          <a:blip r:embed="rId3"/>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584301B9-406B-6458-BD19-6D3AA5AD0D29}"/>
              </a:ext>
            </a:extLst>
          </p:cNvPr>
          <p:cNvSpPr txBox="1"/>
          <p:nvPr/>
        </p:nvSpPr>
        <p:spPr>
          <a:xfrm>
            <a:off x="338602" y="1389610"/>
            <a:ext cx="6682130" cy="646331"/>
          </a:xfrm>
          <a:prstGeom prst="rect">
            <a:avLst/>
          </a:prstGeom>
          <a:noFill/>
        </p:spPr>
        <p:txBody>
          <a:bodyPr wrap="square" rtlCol="0">
            <a:spAutoFit/>
          </a:bodyPr>
          <a:lstStyle/>
          <a:p>
            <a:r>
              <a:rPr lang="en-US" sz="3600" b="1" dirty="0">
                <a:solidFill>
                  <a:srgbClr val="1B415D"/>
                </a:solidFill>
              </a:rPr>
              <a:t>Studies on Milk Prediction</a:t>
            </a:r>
          </a:p>
        </p:txBody>
      </p:sp>
      <p:pic>
        <p:nvPicPr>
          <p:cNvPr id="3074" name="Picture 2" descr="Predict PNG Transparent Images Free Download | Vector Files | Pngtree">
            <a:extLst>
              <a:ext uri="{FF2B5EF4-FFF2-40B4-BE49-F238E27FC236}">
                <a16:creationId xmlns:a16="http://schemas.microsoft.com/office/drawing/2014/main" id="{F6B25A98-5776-3320-D3B4-2AE11EAC40F8}"/>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491572C-AE43-CDBB-C948-437BCCE03E70}"/>
              </a:ext>
            </a:extLst>
          </p:cNvPr>
          <p:cNvSpPr txBox="1"/>
          <p:nvPr/>
        </p:nvSpPr>
        <p:spPr>
          <a:xfrm>
            <a:off x="551936" y="2488101"/>
            <a:ext cx="11272634" cy="26776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rgbClr val="1B415D"/>
                </a:solidFill>
                <a:sym typeface="Wingdings" pitchFamily="2" charset="2"/>
              </a:rPr>
              <a:t>Effect of HS on cow milk yield</a:t>
            </a:r>
            <a:r>
              <a:rPr lang="fa-IR" sz="2400" dirty="0">
                <a:solidFill>
                  <a:srgbClr val="1B415D"/>
                </a:solidFill>
                <a:sym typeface="Wingdings" pitchFamily="2" charset="2"/>
              </a:rPr>
              <a:t> </a:t>
            </a:r>
            <a:r>
              <a:rPr lang="en-US" sz="2400" dirty="0">
                <a:solidFill>
                  <a:srgbClr val="1B415D"/>
                </a:solidFill>
                <a:sym typeface="Wingdings" pitchFamily="2" charset="2"/>
              </a:rPr>
              <a:t>,by Hassan, 2025</a:t>
            </a:r>
          </a:p>
          <a:p>
            <a:pPr marL="342900" indent="-342900">
              <a:lnSpc>
                <a:spcPct val="150000"/>
              </a:lnSpc>
              <a:buFont typeface="Arial" panose="020B0604020202020204" pitchFamily="34" charset="0"/>
              <a:buChar char="•"/>
            </a:pPr>
            <a:r>
              <a:rPr lang="en-US" sz="2400" dirty="0">
                <a:solidFill>
                  <a:srgbClr val="1B415D"/>
                </a:solidFill>
                <a:sym typeface="Wingdings" pitchFamily="2" charset="2"/>
              </a:rPr>
              <a:t>individual models for predicting cow milk production in Korea, by Song,2025</a:t>
            </a:r>
          </a:p>
          <a:p>
            <a:pPr marL="342900" indent="-342900">
              <a:lnSpc>
                <a:spcPct val="150000"/>
              </a:lnSpc>
              <a:buFont typeface="Arial" panose="020B0604020202020204" pitchFamily="34" charset="0"/>
              <a:buChar char="•"/>
            </a:pPr>
            <a:r>
              <a:rPr lang="en-US" sz="2400" dirty="0">
                <a:solidFill>
                  <a:srgbClr val="1B415D"/>
                </a:solidFill>
                <a:sym typeface="Wingdings" pitchFamily="2" charset="2"/>
              </a:rPr>
              <a:t>predict the next month's daily cow milk yield in Australia by Ji,2022</a:t>
            </a:r>
          </a:p>
          <a:p>
            <a:pPr marL="342900" indent="-342900">
              <a:lnSpc>
                <a:spcPct val="150000"/>
              </a:lnSpc>
              <a:buFont typeface="Arial" panose="020B0604020202020204" pitchFamily="34" charset="0"/>
              <a:buChar char="•"/>
            </a:pPr>
            <a:r>
              <a:rPr lang="en-US" sz="2400" dirty="0">
                <a:solidFill>
                  <a:srgbClr val="1B415D"/>
                </a:solidFill>
                <a:sym typeface="Wingdings" pitchFamily="2" charset="2"/>
              </a:rPr>
              <a:t>predict SCC in the Italian Mediterranean Buffaloes by Bobbo, 2022</a:t>
            </a:r>
          </a:p>
          <a:p>
            <a:pPr marL="342900" indent="-342900">
              <a:buFont typeface="Arial" panose="020B0604020202020204" pitchFamily="34" charset="0"/>
              <a:buChar char="•"/>
            </a:pPr>
            <a:endParaRPr lang="en-US" sz="2400" dirty="0">
              <a:solidFill>
                <a:srgbClr val="1B415D"/>
              </a:solidFill>
              <a:sym typeface="Wingdings" pitchFamily="2" charset="2"/>
            </a:endParaRPr>
          </a:p>
        </p:txBody>
      </p:sp>
      <p:pic>
        <p:nvPicPr>
          <p:cNvPr id="11" name="Picture 10">
            <a:extLst>
              <a:ext uri="{FF2B5EF4-FFF2-40B4-BE49-F238E27FC236}">
                <a16:creationId xmlns:a16="http://schemas.microsoft.com/office/drawing/2014/main" id="{6DFB1EA5-BE93-C1E6-38E9-4074842AFF7C}"/>
              </a:ext>
            </a:extLst>
          </p:cNvPr>
          <p:cNvPicPr>
            <a:picLocks/>
          </p:cNvPicPr>
          <p:nvPr/>
        </p:nvPicPr>
        <p:blipFill>
          <a:blip r:embed="rId3"/>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25A9438C-2CC6-4EA7-E663-311D23510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AD3C845-242F-4034-086E-E2BA28C3A143}"/>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68BB4FEF-4324-2924-D9BD-9BC7ACB064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15140138-C9E2-CE2B-7DCC-20B5E2ACB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09FB2DFF-2815-A167-44F7-A495843D60E4}"/>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Tree>
    <p:extLst>
      <p:ext uri="{BB962C8B-B14F-4D97-AF65-F5344CB8AC3E}">
        <p14:creationId xmlns:p14="http://schemas.microsoft.com/office/powerpoint/2010/main" val="373164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C68C7-9627-2EB1-D0FC-E2BE9288E4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C7C884-BA0B-D186-5620-5ADEF42D5012}"/>
              </a:ext>
            </a:extLst>
          </p:cNvPr>
          <p:cNvPicPr>
            <a:picLocks/>
          </p:cNvPicPr>
          <p:nvPr/>
        </p:nvPicPr>
        <p:blipFill>
          <a:blip r:embed="rId2"/>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DD202EDA-A1AE-AC92-F29F-72CE5D72C1C8}"/>
              </a:ext>
            </a:extLst>
          </p:cNvPr>
          <p:cNvSpPr txBox="1"/>
          <p:nvPr/>
        </p:nvSpPr>
        <p:spPr>
          <a:xfrm>
            <a:off x="338601" y="1389610"/>
            <a:ext cx="6449657" cy="646331"/>
          </a:xfrm>
          <a:prstGeom prst="rect">
            <a:avLst/>
          </a:prstGeom>
          <a:noFill/>
        </p:spPr>
        <p:txBody>
          <a:bodyPr wrap="square" rtlCol="0">
            <a:spAutoFit/>
          </a:bodyPr>
          <a:lstStyle/>
          <a:p>
            <a:r>
              <a:rPr lang="en-US" sz="3600" b="1" dirty="0">
                <a:solidFill>
                  <a:srgbClr val="1B415D"/>
                </a:solidFill>
              </a:rPr>
              <a:t>Hierarchy in time series (HTS)</a:t>
            </a:r>
          </a:p>
        </p:txBody>
      </p:sp>
      <p:pic>
        <p:nvPicPr>
          <p:cNvPr id="3074" name="Picture 2" descr="Predict PNG Transparent Images Free Download | Vector Files | Pngtree">
            <a:extLst>
              <a:ext uri="{FF2B5EF4-FFF2-40B4-BE49-F238E27FC236}">
                <a16:creationId xmlns:a16="http://schemas.microsoft.com/office/drawing/2014/main" id="{391DE25A-FC71-4867-CBEE-289D409DE69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6641D1-65D8-D02E-0817-08CCBC2485D7}"/>
              </a:ext>
            </a:extLst>
          </p:cNvPr>
          <p:cNvSpPr txBox="1"/>
          <p:nvPr/>
        </p:nvSpPr>
        <p:spPr>
          <a:xfrm>
            <a:off x="566684" y="2289067"/>
            <a:ext cx="11272634" cy="32617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800" dirty="0">
                <a:solidFill>
                  <a:srgbClr val="1B415D"/>
                </a:solidFill>
                <a:sym typeface="Wingdings" pitchFamily="2" charset="2"/>
              </a:rPr>
              <a:t>Time series data can be naturally hierarchical.</a:t>
            </a:r>
          </a:p>
          <a:p>
            <a:pPr marL="342900" indent="-342900">
              <a:lnSpc>
                <a:spcPct val="150000"/>
              </a:lnSpc>
              <a:buFont typeface="Arial" panose="020B0604020202020204" pitchFamily="34" charset="0"/>
              <a:buChar char="•"/>
            </a:pPr>
            <a:r>
              <a:rPr lang="en-US" sz="2800" dirty="0">
                <a:solidFill>
                  <a:srgbClr val="1B415D"/>
                </a:solidFill>
              </a:rPr>
              <a:t>Data can be aggregated or disaggregated based on:</a:t>
            </a:r>
          </a:p>
          <a:p>
            <a:pPr marL="800100" lvl="1" indent="-342900">
              <a:lnSpc>
                <a:spcPct val="150000"/>
              </a:lnSpc>
              <a:buFont typeface="Arial" panose="020B0604020202020204" pitchFamily="34" charset="0"/>
              <a:buChar char="•"/>
            </a:pPr>
            <a:r>
              <a:rPr lang="en-US" sz="2800" dirty="0">
                <a:solidFill>
                  <a:srgbClr val="1B415D"/>
                </a:solidFill>
              </a:rPr>
              <a:t>Types</a:t>
            </a:r>
          </a:p>
          <a:p>
            <a:pPr marL="800100" lvl="1" indent="-342900">
              <a:lnSpc>
                <a:spcPct val="150000"/>
              </a:lnSpc>
              <a:buFont typeface="Arial" panose="020B0604020202020204" pitchFamily="34" charset="0"/>
              <a:buChar char="•"/>
            </a:pPr>
            <a:r>
              <a:rPr lang="en-US" sz="2800" dirty="0">
                <a:solidFill>
                  <a:srgbClr val="1B415D"/>
                </a:solidFill>
              </a:rPr>
              <a:t>Features</a:t>
            </a:r>
          </a:p>
          <a:p>
            <a:pPr marL="800100" lvl="1" indent="-342900">
              <a:lnSpc>
                <a:spcPct val="150000"/>
              </a:lnSpc>
              <a:buFont typeface="Arial" panose="020B0604020202020204" pitchFamily="34" charset="0"/>
              <a:buChar char="•"/>
            </a:pPr>
            <a:r>
              <a:rPr lang="en-US" sz="2800" dirty="0">
                <a:solidFill>
                  <a:srgbClr val="1B415D"/>
                </a:solidFill>
              </a:rPr>
              <a:t>geographic division. </a:t>
            </a:r>
            <a:r>
              <a:rPr lang="en-US" sz="2400" dirty="0">
                <a:solidFill>
                  <a:srgbClr val="1B415D"/>
                </a:solidFill>
              </a:rPr>
              <a:t>[4]</a:t>
            </a:r>
            <a:endParaRPr lang="en-US" sz="2800" dirty="0">
              <a:solidFill>
                <a:srgbClr val="1B415D"/>
              </a:solidFill>
            </a:endParaRPr>
          </a:p>
        </p:txBody>
      </p:sp>
      <p:pic>
        <p:nvPicPr>
          <p:cNvPr id="11" name="Picture 10">
            <a:extLst>
              <a:ext uri="{FF2B5EF4-FFF2-40B4-BE49-F238E27FC236}">
                <a16:creationId xmlns:a16="http://schemas.microsoft.com/office/drawing/2014/main" id="{08179FA6-7D3A-541C-1E09-EEDC28D869B4}"/>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FF63FCCC-4A92-4F11-4D65-B7A9B571E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26EAAA7B-6AF4-449D-95F9-64EC5725A927}"/>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BCC047ED-D194-898D-D232-58ECFCC339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9CE60199-12F2-3F14-3EFB-DE66A6374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5E872DC5-6710-7B1F-867C-8E8D5D565E03}"/>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10" name="Graphic 9">
            <a:extLst>
              <a:ext uri="{FF2B5EF4-FFF2-40B4-BE49-F238E27FC236}">
                <a16:creationId xmlns:a16="http://schemas.microsoft.com/office/drawing/2014/main" id="{9FC83429-6CDA-9CF4-F8AF-A5497EAB8F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8366" y="3612370"/>
            <a:ext cx="2121857" cy="2121857"/>
          </a:xfrm>
          <a:prstGeom prst="rect">
            <a:avLst/>
          </a:prstGeom>
        </p:spPr>
      </p:pic>
    </p:spTree>
    <p:extLst>
      <p:ext uri="{BB962C8B-B14F-4D97-AF65-F5344CB8AC3E}">
        <p14:creationId xmlns:p14="http://schemas.microsoft.com/office/powerpoint/2010/main" val="1102420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68BC1-916C-C426-C825-70F41C4FFA36}"/>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C1992559-1DFC-257B-4DE6-F2EC2631ED85}"/>
              </a:ext>
            </a:extLst>
          </p:cNvPr>
          <p:cNvSpPr txBox="1"/>
          <p:nvPr/>
        </p:nvSpPr>
        <p:spPr>
          <a:xfrm>
            <a:off x="566684" y="2096970"/>
            <a:ext cx="5322671" cy="3847207"/>
          </a:xfrm>
          <a:prstGeom prst="rect">
            <a:avLst/>
          </a:prstGeom>
          <a:noFill/>
        </p:spPr>
        <p:txBody>
          <a:bodyPr wrap="square" rtlCol="0">
            <a:spAutoFit/>
          </a:bodyPr>
          <a:lstStyle/>
          <a:p>
            <a:r>
              <a:rPr lang="en-US" sz="2000" b="1" dirty="0">
                <a:solidFill>
                  <a:srgbClr val="1B415D"/>
                </a:solidFill>
              </a:rPr>
              <a:t>The value of parent is always equals to </a:t>
            </a:r>
          </a:p>
          <a:p>
            <a:r>
              <a:rPr lang="en-US" sz="2000" b="1" dirty="0">
                <a:solidFill>
                  <a:srgbClr val="1B415D"/>
                </a:solidFill>
              </a:rPr>
              <a:t>the sum of the values of its children.</a:t>
            </a:r>
          </a:p>
          <a:p>
            <a:endParaRPr lang="en-US" sz="2000" b="1" dirty="0">
              <a:solidFill>
                <a:srgbClr val="1B415D"/>
              </a:solidFill>
            </a:endParaRPr>
          </a:p>
          <a:p>
            <a:r>
              <a:rPr lang="en-US" sz="2000" b="1" dirty="0">
                <a:solidFill>
                  <a:srgbClr val="1B415D"/>
                </a:solidFill>
              </a:rPr>
              <a:t>So, if             equals The value of j at time t, then, we have : </a:t>
            </a:r>
          </a:p>
          <a:p>
            <a:endParaRPr lang="en-US" sz="2000" b="1" dirty="0">
              <a:solidFill>
                <a:srgbClr val="1B415D"/>
              </a:solidFill>
            </a:endParaRPr>
          </a:p>
          <a:p>
            <a:endParaRPr lang="en-US" sz="2000" b="1" dirty="0">
              <a:solidFill>
                <a:srgbClr val="1B415D"/>
              </a:solidFill>
            </a:endParaRPr>
          </a:p>
          <a:p>
            <a:endParaRPr lang="en-US" sz="2000" b="1" dirty="0">
              <a:solidFill>
                <a:srgbClr val="1B415D"/>
              </a:solidFill>
            </a:endParaRPr>
          </a:p>
          <a:p>
            <a:endParaRPr lang="en-US" sz="2000" b="1" dirty="0">
              <a:solidFill>
                <a:srgbClr val="1B415D"/>
              </a:solidFill>
            </a:endParaRPr>
          </a:p>
          <a:p>
            <a:endParaRPr lang="en-US" sz="2000" b="1" dirty="0">
              <a:solidFill>
                <a:srgbClr val="1B415D"/>
              </a:solidFill>
            </a:endParaRPr>
          </a:p>
          <a:p>
            <a:r>
              <a:rPr lang="en-US" sz="2000" b="1" dirty="0">
                <a:solidFill>
                  <a:srgbClr val="1B415D"/>
                </a:solidFill>
              </a:rPr>
              <a:t>Finally, we can say our data is </a:t>
            </a:r>
            <a:r>
              <a:rPr lang="en-US" sz="2200" b="1" dirty="0">
                <a:solidFill>
                  <a:srgbClr val="1B415D"/>
                </a:solidFill>
              </a:rPr>
              <a:t>Coherent.</a:t>
            </a:r>
            <a:r>
              <a:rPr lang="en-US" sz="2400" b="1" dirty="0">
                <a:solidFill>
                  <a:srgbClr val="1B415D"/>
                </a:solidFill>
              </a:rPr>
              <a:t> </a:t>
            </a:r>
            <a:r>
              <a:rPr lang="en-US" sz="2000" dirty="0">
                <a:solidFill>
                  <a:srgbClr val="1B415D"/>
                </a:solidFill>
              </a:rPr>
              <a:t>[4]</a:t>
            </a:r>
            <a:endParaRPr lang="en-US" sz="2200" b="1" dirty="0">
              <a:solidFill>
                <a:srgbClr val="1B415D"/>
              </a:solidFill>
            </a:endParaRPr>
          </a:p>
          <a:p>
            <a:endParaRPr lang="en-US" sz="2000" b="1" dirty="0">
              <a:solidFill>
                <a:srgbClr val="1B415D"/>
              </a:solidFill>
            </a:endParaRPr>
          </a:p>
        </p:txBody>
      </p:sp>
      <p:pic>
        <p:nvPicPr>
          <p:cNvPr id="5" name="Picture 4">
            <a:extLst>
              <a:ext uri="{FF2B5EF4-FFF2-40B4-BE49-F238E27FC236}">
                <a16:creationId xmlns:a16="http://schemas.microsoft.com/office/drawing/2014/main" id="{33385C5E-5890-45C0-D43B-BF1447D461CE}"/>
              </a:ext>
            </a:extLst>
          </p:cNvPr>
          <p:cNvPicPr>
            <a:picLocks/>
          </p:cNvPicPr>
          <p:nvPr/>
        </p:nvPicPr>
        <p:blipFill>
          <a:blip r:embed="rId2"/>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91C189E0-7766-A10C-C5BE-2B4873329A5B}"/>
              </a:ext>
            </a:extLst>
          </p:cNvPr>
          <p:cNvSpPr txBox="1"/>
          <p:nvPr/>
        </p:nvSpPr>
        <p:spPr>
          <a:xfrm>
            <a:off x="338601" y="1389610"/>
            <a:ext cx="6449657" cy="646331"/>
          </a:xfrm>
          <a:prstGeom prst="rect">
            <a:avLst/>
          </a:prstGeom>
          <a:noFill/>
        </p:spPr>
        <p:txBody>
          <a:bodyPr wrap="square" rtlCol="0">
            <a:spAutoFit/>
          </a:bodyPr>
          <a:lstStyle/>
          <a:p>
            <a:r>
              <a:rPr lang="en-US" sz="3600" b="1" dirty="0">
                <a:solidFill>
                  <a:srgbClr val="1B415D"/>
                </a:solidFill>
              </a:rPr>
              <a:t>Hierarchy in time series (HTS)</a:t>
            </a:r>
          </a:p>
        </p:txBody>
      </p:sp>
      <p:pic>
        <p:nvPicPr>
          <p:cNvPr id="3074" name="Picture 2" descr="Predict PNG Transparent Images Free Download | Vector Files | Pngtree">
            <a:extLst>
              <a:ext uri="{FF2B5EF4-FFF2-40B4-BE49-F238E27FC236}">
                <a16:creationId xmlns:a16="http://schemas.microsoft.com/office/drawing/2014/main" id="{36479EF4-D27C-6373-BE81-4223CE2A860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C32D45-D8EA-A83D-5770-13399119D5BF}"/>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3EBB53E4-690B-3EBB-8352-F65B12D80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BFCB68E-D0AF-B9FF-6B0F-0C31FEE3E26F}"/>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4469DFE8-5FB3-CECC-9CC6-C67302D9F1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9ACC19F0-7A9A-CE8F-77B3-6436EEE658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FDD9CF36-4C7F-F51F-6ED5-B1E8DACE180E}"/>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pic>
        <p:nvPicPr>
          <p:cNvPr id="2" name="Picture 1">
            <a:extLst>
              <a:ext uri="{FF2B5EF4-FFF2-40B4-BE49-F238E27FC236}">
                <a16:creationId xmlns:a16="http://schemas.microsoft.com/office/drawing/2014/main" id="{D10B6664-A13E-DDD9-8D16-67084A3D94B0}"/>
              </a:ext>
            </a:extLst>
          </p:cNvPr>
          <p:cNvPicPr>
            <a:picLocks noChangeAspect="1"/>
          </p:cNvPicPr>
          <p:nvPr/>
        </p:nvPicPr>
        <p:blipFill>
          <a:blip r:embed="rId7"/>
          <a:stretch>
            <a:fillRect/>
          </a:stretch>
        </p:blipFill>
        <p:spPr>
          <a:xfrm>
            <a:off x="6095998" y="2384609"/>
            <a:ext cx="4837058" cy="3229465"/>
          </a:xfrm>
          <a:prstGeom prst="rect">
            <a:avLst/>
          </a:prstGeom>
        </p:spPr>
      </p:pic>
      <p:pic>
        <p:nvPicPr>
          <p:cNvPr id="8" name="Picture 7">
            <a:extLst>
              <a:ext uri="{FF2B5EF4-FFF2-40B4-BE49-F238E27FC236}">
                <a16:creationId xmlns:a16="http://schemas.microsoft.com/office/drawing/2014/main" id="{D5E5D7B9-1069-76E1-2D5F-2DA1AD30D722}"/>
              </a:ext>
            </a:extLst>
          </p:cNvPr>
          <p:cNvPicPr>
            <a:picLocks noChangeAspect="1"/>
          </p:cNvPicPr>
          <p:nvPr/>
        </p:nvPicPr>
        <p:blipFill>
          <a:blip r:embed="rId8"/>
          <a:srcRect t="20575" b="28424"/>
          <a:stretch>
            <a:fillRect/>
          </a:stretch>
        </p:blipFill>
        <p:spPr>
          <a:xfrm>
            <a:off x="675170" y="3744392"/>
            <a:ext cx="2277848" cy="450276"/>
          </a:xfrm>
          <a:prstGeom prst="rect">
            <a:avLst/>
          </a:prstGeom>
        </p:spPr>
      </p:pic>
      <p:pic>
        <p:nvPicPr>
          <p:cNvPr id="3" name="Picture 2">
            <a:extLst>
              <a:ext uri="{FF2B5EF4-FFF2-40B4-BE49-F238E27FC236}">
                <a16:creationId xmlns:a16="http://schemas.microsoft.com/office/drawing/2014/main" id="{5F75BC6F-23C1-5441-F6EE-8590CB86758A}"/>
              </a:ext>
            </a:extLst>
          </p:cNvPr>
          <p:cNvPicPr>
            <a:picLocks noChangeAspect="1"/>
          </p:cNvPicPr>
          <p:nvPr/>
        </p:nvPicPr>
        <p:blipFill>
          <a:blip r:embed="rId9"/>
          <a:stretch>
            <a:fillRect/>
          </a:stretch>
        </p:blipFill>
        <p:spPr>
          <a:xfrm>
            <a:off x="1324751" y="2944978"/>
            <a:ext cx="519548" cy="450276"/>
          </a:xfrm>
          <a:prstGeom prst="rect">
            <a:avLst/>
          </a:prstGeom>
        </p:spPr>
      </p:pic>
      <p:pic>
        <p:nvPicPr>
          <p:cNvPr id="18" name="Picture 17">
            <a:extLst>
              <a:ext uri="{FF2B5EF4-FFF2-40B4-BE49-F238E27FC236}">
                <a16:creationId xmlns:a16="http://schemas.microsoft.com/office/drawing/2014/main" id="{0406FE6F-9E6E-9DB5-C2A2-26D37DE6118A}"/>
              </a:ext>
            </a:extLst>
          </p:cNvPr>
          <p:cNvPicPr>
            <a:picLocks noChangeAspect="1"/>
          </p:cNvPicPr>
          <p:nvPr/>
        </p:nvPicPr>
        <p:blipFill>
          <a:blip r:embed="rId10"/>
          <a:stretch>
            <a:fillRect/>
          </a:stretch>
        </p:blipFill>
        <p:spPr>
          <a:xfrm>
            <a:off x="549314" y="4117960"/>
            <a:ext cx="4220303" cy="588075"/>
          </a:xfrm>
          <a:prstGeom prst="rect">
            <a:avLst/>
          </a:prstGeom>
        </p:spPr>
      </p:pic>
      <p:pic>
        <p:nvPicPr>
          <p:cNvPr id="19" name="Picture 18">
            <a:extLst>
              <a:ext uri="{FF2B5EF4-FFF2-40B4-BE49-F238E27FC236}">
                <a16:creationId xmlns:a16="http://schemas.microsoft.com/office/drawing/2014/main" id="{4345C9CE-AD42-9A65-9C5E-55F1BE8F030F}"/>
              </a:ext>
            </a:extLst>
          </p:cNvPr>
          <p:cNvPicPr>
            <a:picLocks noChangeAspect="1"/>
          </p:cNvPicPr>
          <p:nvPr/>
        </p:nvPicPr>
        <p:blipFill>
          <a:blip r:embed="rId11"/>
          <a:stretch>
            <a:fillRect/>
          </a:stretch>
        </p:blipFill>
        <p:spPr>
          <a:xfrm>
            <a:off x="564816" y="4599745"/>
            <a:ext cx="2957932" cy="595087"/>
          </a:xfrm>
          <a:prstGeom prst="rect">
            <a:avLst/>
          </a:prstGeom>
        </p:spPr>
      </p:pic>
    </p:spTree>
    <p:extLst>
      <p:ext uri="{BB962C8B-B14F-4D97-AF65-F5344CB8AC3E}">
        <p14:creationId xmlns:p14="http://schemas.microsoft.com/office/powerpoint/2010/main" val="121487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F31A-9CB9-4DBA-F853-B6C101099A84}"/>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EC72B149-A132-3974-0860-C3ED4540BDFF}"/>
              </a:ext>
            </a:extLst>
          </p:cNvPr>
          <p:cNvSpPr txBox="1"/>
          <p:nvPr/>
        </p:nvSpPr>
        <p:spPr>
          <a:xfrm>
            <a:off x="566684" y="2096970"/>
            <a:ext cx="11150035" cy="337194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b="1" dirty="0">
                <a:solidFill>
                  <a:srgbClr val="1B415D"/>
                </a:solidFill>
              </a:rPr>
              <a:t>Tourism</a:t>
            </a:r>
            <a:endParaRPr lang="en-US" sz="2000" b="1" dirty="0">
              <a:solidFill>
                <a:srgbClr val="1B415D"/>
              </a:solidFill>
            </a:endParaRPr>
          </a:p>
          <a:p>
            <a:pPr marL="800100" lvl="1" indent="-342900">
              <a:lnSpc>
                <a:spcPct val="150000"/>
              </a:lnSpc>
              <a:buFont typeface="Arial" panose="020B0604020202020204" pitchFamily="34" charset="0"/>
              <a:buChar char="•"/>
            </a:pPr>
            <a:r>
              <a:rPr lang="en-US" sz="2000" b="1" dirty="0">
                <a:solidFill>
                  <a:srgbClr val="1B415D"/>
                </a:solidFill>
              </a:rPr>
              <a:t>Forecasting number of tourists going to visit a country divided by region, city, season. [4]</a:t>
            </a:r>
          </a:p>
          <a:p>
            <a:pPr marL="342900" indent="-342900">
              <a:lnSpc>
                <a:spcPct val="150000"/>
              </a:lnSpc>
              <a:buFont typeface="Arial" panose="020B0604020202020204" pitchFamily="34" charset="0"/>
              <a:buChar char="•"/>
            </a:pPr>
            <a:r>
              <a:rPr lang="en-US" sz="2800" b="1" dirty="0">
                <a:solidFill>
                  <a:srgbClr val="1B415D"/>
                </a:solidFill>
              </a:rPr>
              <a:t>supply chain</a:t>
            </a:r>
          </a:p>
          <a:p>
            <a:pPr marL="800100" lvl="1" indent="-342900">
              <a:lnSpc>
                <a:spcPct val="150000"/>
              </a:lnSpc>
              <a:buFont typeface="Arial" panose="020B0604020202020204" pitchFamily="34" charset="0"/>
              <a:buChar char="•"/>
            </a:pPr>
            <a:r>
              <a:rPr lang="en-US" sz="2000" b="1" dirty="0">
                <a:solidFill>
                  <a:srgbClr val="1B415D"/>
                </a:solidFill>
              </a:rPr>
              <a:t>Forecasting sales of products based on type, location. [11]</a:t>
            </a:r>
          </a:p>
          <a:p>
            <a:pPr marL="342900" indent="-342900">
              <a:lnSpc>
                <a:spcPct val="150000"/>
              </a:lnSpc>
              <a:buFont typeface="Arial" panose="020B0604020202020204" pitchFamily="34" charset="0"/>
              <a:buChar char="•"/>
            </a:pPr>
            <a:r>
              <a:rPr lang="en-US" sz="2800" b="1" dirty="0">
                <a:solidFill>
                  <a:srgbClr val="1B415D"/>
                </a:solidFill>
              </a:rPr>
              <a:t>Energy Consumption</a:t>
            </a:r>
          </a:p>
          <a:p>
            <a:pPr marL="342900" indent="-342900">
              <a:lnSpc>
                <a:spcPct val="150000"/>
              </a:lnSpc>
              <a:buFont typeface="Arial" panose="020B0604020202020204" pitchFamily="34" charset="0"/>
              <a:buChar char="•"/>
            </a:pPr>
            <a:r>
              <a:rPr lang="en-US" sz="2000" b="1" dirty="0">
                <a:solidFill>
                  <a:srgbClr val="1B415D"/>
                </a:solidFill>
              </a:rPr>
              <a:t>Forecasting energy consumption based on region, city, hour. [12] </a:t>
            </a:r>
            <a:endParaRPr lang="en-US" b="1" dirty="0">
              <a:solidFill>
                <a:srgbClr val="1B415D"/>
              </a:solidFill>
            </a:endParaRPr>
          </a:p>
        </p:txBody>
      </p:sp>
      <p:pic>
        <p:nvPicPr>
          <p:cNvPr id="5" name="Picture 4">
            <a:extLst>
              <a:ext uri="{FF2B5EF4-FFF2-40B4-BE49-F238E27FC236}">
                <a16:creationId xmlns:a16="http://schemas.microsoft.com/office/drawing/2014/main" id="{35EAC5C6-BF96-496C-66B3-A94B08C90FC0}"/>
              </a:ext>
            </a:extLst>
          </p:cNvPr>
          <p:cNvPicPr>
            <a:picLocks/>
          </p:cNvPicPr>
          <p:nvPr/>
        </p:nvPicPr>
        <p:blipFill>
          <a:blip r:embed="rId2"/>
          <a:stretch>
            <a:fillRect/>
          </a:stretch>
        </p:blipFill>
        <p:spPr>
          <a:xfrm>
            <a:off x="-68921" y="5929314"/>
            <a:ext cx="12308114" cy="1063680"/>
          </a:xfrm>
          <a:prstGeom prst="rect">
            <a:avLst/>
          </a:prstGeom>
        </p:spPr>
      </p:pic>
      <p:sp>
        <p:nvSpPr>
          <p:cNvPr id="9" name="TextBox 8">
            <a:extLst>
              <a:ext uri="{FF2B5EF4-FFF2-40B4-BE49-F238E27FC236}">
                <a16:creationId xmlns:a16="http://schemas.microsoft.com/office/drawing/2014/main" id="{D12224ED-CB1A-0D4E-D806-0BE4E430D503}"/>
              </a:ext>
            </a:extLst>
          </p:cNvPr>
          <p:cNvSpPr txBox="1"/>
          <p:nvPr/>
        </p:nvSpPr>
        <p:spPr>
          <a:xfrm>
            <a:off x="338601" y="1389610"/>
            <a:ext cx="6449657" cy="646331"/>
          </a:xfrm>
          <a:prstGeom prst="rect">
            <a:avLst/>
          </a:prstGeom>
          <a:noFill/>
        </p:spPr>
        <p:txBody>
          <a:bodyPr wrap="square" rtlCol="0">
            <a:spAutoFit/>
          </a:bodyPr>
          <a:lstStyle/>
          <a:p>
            <a:r>
              <a:rPr lang="en-US" sz="3600" b="1" dirty="0">
                <a:solidFill>
                  <a:srgbClr val="1B415D"/>
                </a:solidFill>
              </a:rPr>
              <a:t>Applications on HTS</a:t>
            </a:r>
          </a:p>
        </p:txBody>
      </p:sp>
      <p:pic>
        <p:nvPicPr>
          <p:cNvPr id="3074" name="Picture 2" descr="Predict PNG Transparent Images Free Download | Vector Files | Pngtree">
            <a:extLst>
              <a:ext uri="{FF2B5EF4-FFF2-40B4-BE49-F238E27FC236}">
                <a16:creationId xmlns:a16="http://schemas.microsoft.com/office/drawing/2014/main" id="{1C854987-14F2-CABA-7FFF-3F4AFDACC1F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325392B-5DDF-AD80-A435-6665D909E761}"/>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FCECFB49-413A-B632-BFBB-C63876417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1BE8CE3-CE95-2846-6B3A-241A6B8A4346}"/>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0A5F73AF-941F-71EF-1C6B-C693AA256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3BFE0D7D-1177-07ED-F9A3-70EF04F1D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B2A7D7E2-9861-30F0-0009-07A63C8DCFDF}"/>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spTree>
    <p:extLst>
      <p:ext uri="{BB962C8B-B14F-4D97-AF65-F5344CB8AC3E}">
        <p14:creationId xmlns:p14="http://schemas.microsoft.com/office/powerpoint/2010/main" val="148570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A2C8-6759-840E-1A5D-B6C67C6905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99BE0F-89A0-EDFB-C688-BF9FBD83096A}"/>
              </a:ext>
            </a:extLst>
          </p:cNvPr>
          <p:cNvPicPr>
            <a:picLocks/>
          </p:cNvPicPr>
          <p:nvPr/>
        </p:nvPicPr>
        <p:blipFill>
          <a:blip r:embed="rId2"/>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3E07D802-06FB-AEE0-7C63-0B025D396A48}"/>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3074F0D-5545-42FC-8D1E-F7C7B85E3DAB}"/>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550361CB-0237-32F2-C7B7-EC2A80495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A6496D2-ECEF-49CD-DE6B-DE6E02773A23}"/>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8FE42638-AFF1-1842-6FE6-B0CBBF4C96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8300147A-0D04-9463-0B7B-2BBD75CD4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66FD157-8066-122E-44E1-1E8B81456BDC}"/>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graphicFrame>
        <p:nvGraphicFramePr>
          <p:cNvPr id="2" name="Table 1">
            <a:extLst>
              <a:ext uri="{FF2B5EF4-FFF2-40B4-BE49-F238E27FC236}">
                <a16:creationId xmlns:a16="http://schemas.microsoft.com/office/drawing/2014/main" id="{4B479C28-EC72-7986-2151-FD94273489F6}"/>
              </a:ext>
            </a:extLst>
          </p:cNvPr>
          <p:cNvGraphicFramePr>
            <a:graphicFrameLocks noGrp="1"/>
          </p:cNvGraphicFramePr>
          <p:nvPr>
            <p:extLst>
              <p:ext uri="{D42A27DB-BD31-4B8C-83A1-F6EECF244321}">
                <p14:modId xmlns:p14="http://schemas.microsoft.com/office/powerpoint/2010/main" val="1586006040"/>
              </p:ext>
            </p:extLst>
          </p:nvPr>
        </p:nvGraphicFramePr>
        <p:xfrm>
          <a:off x="1428800" y="1790540"/>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err="1"/>
                        <a:t>Animal_ID</a:t>
                      </a:r>
                      <a:endParaRPr lang="en-US" sz="1400" dirty="0"/>
                    </a:p>
                  </a:txBody>
                  <a:tcPr/>
                </a:tc>
                <a:tc>
                  <a:txBody>
                    <a:bodyPr/>
                    <a:lstStyle/>
                    <a:p>
                      <a:pPr algn="ctr"/>
                      <a:r>
                        <a:rPr lang="en-US" sz="1400" dirty="0" err="1"/>
                        <a:t>Farm_ID</a:t>
                      </a:r>
                      <a:endParaRPr lang="en-US" sz="1400" dirty="0"/>
                    </a:p>
                  </a:txBody>
                  <a:tcPr/>
                </a:tc>
                <a:tc>
                  <a:txBody>
                    <a:bodyPr/>
                    <a:lstStyle/>
                    <a:p>
                      <a:pPr algn="ctr"/>
                      <a:r>
                        <a:rPr lang="en-US" sz="1400" dirty="0"/>
                        <a:t>Date</a:t>
                      </a:r>
                    </a:p>
                  </a:txBody>
                  <a:tcPr/>
                </a:tc>
                <a:tc>
                  <a:txBody>
                    <a:bodyPr/>
                    <a:lstStyle/>
                    <a:p>
                      <a:pPr algn="ctr"/>
                      <a:r>
                        <a:rPr lang="en-US" sz="1400" dirty="0"/>
                        <a:t>Age</a:t>
                      </a:r>
                    </a:p>
                  </a:txBody>
                  <a:tcPr/>
                </a:tc>
                <a:tc>
                  <a:txBody>
                    <a:bodyPr/>
                    <a:lstStyle/>
                    <a:p>
                      <a:pPr algn="ctr"/>
                      <a:r>
                        <a:rPr lang="en-US" sz="1400" dirty="0"/>
                        <a:t>MILK</a:t>
                      </a:r>
                    </a:p>
                  </a:txBody>
                  <a:tcPr/>
                </a:tc>
                <a:tc>
                  <a:txBody>
                    <a:bodyPr/>
                    <a:lstStyle/>
                    <a:p>
                      <a:pPr algn="ctr"/>
                      <a:r>
                        <a:rPr lang="en-US" sz="1400" dirty="0"/>
                        <a:t>DIM</a:t>
                      </a:r>
                    </a:p>
                  </a:txBody>
                  <a:tcPr/>
                </a:tc>
                <a:tc>
                  <a:txBody>
                    <a:bodyPr/>
                    <a:lstStyle/>
                    <a:p>
                      <a:pPr algn="ctr"/>
                      <a:r>
                        <a:rPr lang="en-US" sz="1400" dirty="0"/>
                        <a:t>Protein</a:t>
                      </a:r>
                    </a:p>
                  </a:txBody>
                  <a:tcPr/>
                </a:tc>
                <a:tc>
                  <a:txBody>
                    <a:bodyPr/>
                    <a:lstStyle/>
                    <a:p>
                      <a:pPr algn="ctr"/>
                      <a:r>
                        <a:rPr lang="en-US" sz="1400" dirty="0"/>
                        <a:t>Fat</a:t>
                      </a:r>
                    </a:p>
                  </a:txBody>
                  <a:tcPr/>
                </a:tc>
                <a:tc>
                  <a:txBody>
                    <a:bodyPr/>
                    <a:lstStyle/>
                    <a:p>
                      <a:pPr algn="ctr"/>
                      <a:r>
                        <a:rPr lang="en-US" sz="1400" dirty="0"/>
                        <a:t>SCC</a:t>
                      </a:r>
                    </a:p>
                  </a:txBody>
                  <a:tcPr/>
                </a:tc>
                <a:extLst>
                  <a:ext uri="{0D108BD9-81ED-4DB2-BD59-A6C34878D82A}">
                    <a16:rowId xmlns:a16="http://schemas.microsoft.com/office/drawing/2014/main" val="4040833211"/>
                  </a:ext>
                </a:extLst>
              </a:tr>
            </a:tbl>
          </a:graphicData>
        </a:graphic>
      </p:graphicFrame>
      <p:graphicFrame>
        <p:nvGraphicFramePr>
          <p:cNvPr id="3" name="Table 2">
            <a:extLst>
              <a:ext uri="{FF2B5EF4-FFF2-40B4-BE49-F238E27FC236}">
                <a16:creationId xmlns:a16="http://schemas.microsoft.com/office/drawing/2014/main" id="{CC85836B-AA04-E8C7-C08A-F07EB4DBD77B}"/>
              </a:ext>
            </a:extLst>
          </p:cNvPr>
          <p:cNvGraphicFramePr>
            <a:graphicFrameLocks noGrp="1"/>
          </p:cNvGraphicFramePr>
          <p:nvPr>
            <p:extLst>
              <p:ext uri="{D42A27DB-BD31-4B8C-83A1-F6EECF244321}">
                <p14:modId xmlns:p14="http://schemas.microsoft.com/office/powerpoint/2010/main" val="3582886007"/>
              </p:ext>
            </p:extLst>
          </p:nvPr>
        </p:nvGraphicFramePr>
        <p:xfrm>
          <a:off x="1428799" y="2159330"/>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4</a:t>
                      </a:r>
                    </a:p>
                  </a:txBody>
                  <a:tcPr/>
                </a:tc>
                <a:tc>
                  <a:txBody>
                    <a:bodyPr/>
                    <a:lstStyle/>
                    <a:p>
                      <a:pPr algn="ctr"/>
                      <a:r>
                        <a:rPr lang="en-US" sz="1400" dirty="0"/>
                        <a:t>20 Kg</a:t>
                      </a:r>
                    </a:p>
                  </a:txBody>
                  <a:tcPr/>
                </a:tc>
                <a:tc>
                  <a:txBody>
                    <a:bodyPr/>
                    <a:lstStyle/>
                    <a:p>
                      <a:pPr algn="ctr"/>
                      <a:r>
                        <a:rPr lang="en-US" sz="1400" dirty="0"/>
                        <a:t>154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4" name="Table 3">
            <a:extLst>
              <a:ext uri="{FF2B5EF4-FFF2-40B4-BE49-F238E27FC236}">
                <a16:creationId xmlns:a16="http://schemas.microsoft.com/office/drawing/2014/main" id="{6B0F1585-9803-4B11-74DF-1524C75D48FC}"/>
              </a:ext>
            </a:extLst>
          </p:cNvPr>
          <p:cNvGraphicFramePr>
            <a:graphicFrameLocks noGrp="1"/>
          </p:cNvGraphicFramePr>
          <p:nvPr>
            <p:extLst>
              <p:ext uri="{D42A27DB-BD31-4B8C-83A1-F6EECF244321}">
                <p14:modId xmlns:p14="http://schemas.microsoft.com/office/powerpoint/2010/main" val="2159736102"/>
              </p:ext>
            </p:extLst>
          </p:nvPr>
        </p:nvGraphicFramePr>
        <p:xfrm>
          <a:off x="1428799" y="2535057"/>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6</a:t>
                      </a:r>
                    </a:p>
                  </a:txBody>
                  <a:tcPr/>
                </a:tc>
                <a:tc>
                  <a:txBody>
                    <a:bodyPr/>
                    <a:lstStyle/>
                    <a:p>
                      <a:pPr algn="ctr"/>
                      <a:r>
                        <a:rPr lang="en-US" sz="1400" dirty="0"/>
                        <a:t>35 Kg</a:t>
                      </a:r>
                    </a:p>
                  </a:txBody>
                  <a:tcPr/>
                </a:tc>
                <a:tc>
                  <a:txBody>
                    <a:bodyPr/>
                    <a:lstStyle/>
                    <a:p>
                      <a:pPr algn="ctr"/>
                      <a:r>
                        <a:rPr lang="en-US" sz="1400" dirty="0"/>
                        <a:t>114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7" name="Table 6">
            <a:extLst>
              <a:ext uri="{FF2B5EF4-FFF2-40B4-BE49-F238E27FC236}">
                <a16:creationId xmlns:a16="http://schemas.microsoft.com/office/drawing/2014/main" id="{B9C3C1DF-537E-02CA-4F5F-96751F713D5B}"/>
              </a:ext>
            </a:extLst>
          </p:cNvPr>
          <p:cNvGraphicFramePr>
            <a:graphicFrameLocks noGrp="1"/>
          </p:cNvGraphicFramePr>
          <p:nvPr>
            <p:extLst>
              <p:ext uri="{D42A27DB-BD31-4B8C-83A1-F6EECF244321}">
                <p14:modId xmlns:p14="http://schemas.microsoft.com/office/powerpoint/2010/main" val="3708682522"/>
              </p:ext>
            </p:extLst>
          </p:nvPr>
        </p:nvGraphicFramePr>
        <p:xfrm>
          <a:off x="1428802" y="2903456"/>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5</a:t>
                      </a:r>
                    </a:p>
                  </a:txBody>
                  <a:tcPr/>
                </a:tc>
                <a:tc>
                  <a:txBody>
                    <a:bodyPr/>
                    <a:lstStyle/>
                    <a:p>
                      <a:pPr algn="ctr"/>
                      <a:r>
                        <a:rPr lang="en-US" sz="1400" dirty="0"/>
                        <a:t>15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8" name="Table 7">
            <a:extLst>
              <a:ext uri="{FF2B5EF4-FFF2-40B4-BE49-F238E27FC236}">
                <a16:creationId xmlns:a16="http://schemas.microsoft.com/office/drawing/2014/main" id="{0D3EC7D8-7CC0-E29C-6D70-6E93015DBDFE}"/>
              </a:ext>
            </a:extLst>
          </p:cNvPr>
          <p:cNvGraphicFramePr>
            <a:graphicFrameLocks noGrp="1"/>
          </p:cNvGraphicFramePr>
          <p:nvPr>
            <p:extLst>
              <p:ext uri="{D42A27DB-BD31-4B8C-83A1-F6EECF244321}">
                <p14:modId xmlns:p14="http://schemas.microsoft.com/office/powerpoint/2010/main" val="816651626"/>
              </p:ext>
            </p:extLst>
          </p:nvPr>
        </p:nvGraphicFramePr>
        <p:xfrm>
          <a:off x="1428802" y="3272246"/>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7</a:t>
                      </a:r>
                    </a:p>
                  </a:txBody>
                  <a:tcPr/>
                </a:tc>
                <a:tc>
                  <a:txBody>
                    <a:bodyPr/>
                    <a:lstStyle/>
                    <a:p>
                      <a:pPr algn="ctr"/>
                      <a:r>
                        <a:rPr lang="en-US" sz="1400" dirty="0"/>
                        <a:t>30 Kg</a:t>
                      </a:r>
                    </a:p>
                  </a:txBody>
                  <a:tcPr/>
                </a:tc>
                <a:tc>
                  <a:txBody>
                    <a:bodyPr/>
                    <a:lstStyle/>
                    <a:p>
                      <a:pPr algn="ctr"/>
                      <a:r>
                        <a:rPr lang="en-US" sz="1400" dirty="0"/>
                        <a:t>94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0" name="Table 9">
            <a:extLst>
              <a:ext uri="{FF2B5EF4-FFF2-40B4-BE49-F238E27FC236}">
                <a16:creationId xmlns:a16="http://schemas.microsoft.com/office/drawing/2014/main" id="{35DBCA64-ADF0-C2EB-B4C9-0508C4FE590C}"/>
              </a:ext>
            </a:extLst>
          </p:cNvPr>
          <p:cNvGraphicFramePr>
            <a:graphicFrameLocks noGrp="1"/>
          </p:cNvGraphicFramePr>
          <p:nvPr>
            <p:extLst>
              <p:ext uri="{D42A27DB-BD31-4B8C-83A1-F6EECF244321}">
                <p14:modId xmlns:p14="http://schemas.microsoft.com/office/powerpoint/2010/main" val="2777190823"/>
              </p:ext>
            </p:extLst>
          </p:nvPr>
        </p:nvGraphicFramePr>
        <p:xfrm>
          <a:off x="1428799" y="3628112"/>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5</a:t>
                      </a:r>
                    </a:p>
                  </a:txBody>
                  <a:tcPr/>
                </a:tc>
                <a:tc>
                  <a:txBody>
                    <a:bodyPr/>
                    <a:lstStyle/>
                    <a:p>
                      <a:pPr algn="ctr"/>
                      <a:r>
                        <a:rPr lang="en-US" sz="1400" dirty="0"/>
                        <a:t>20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6" name="Table 15">
            <a:extLst>
              <a:ext uri="{FF2B5EF4-FFF2-40B4-BE49-F238E27FC236}">
                <a16:creationId xmlns:a16="http://schemas.microsoft.com/office/drawing/2014/main" id="{40F73878-1D80-6079-0559-F6608385FED7}"/>
              </a:ext>
            </a:extLst>
          </p:cNvPr>
          <p:cNvGraphicFramePr>
            <a:graphicFrameLocks noGrp="1"/>
          </p:cNvGraphicFramePr>
          <p:nvPr>
            <p:extLst>
              <p:ext uri="{D42A27DB-BD31-4B8C-83A1-F6EECF244321}">
                <p14:modId xmlns:p14="http://schemas.microsoft.com/office/powerpoint/2010/main" val="3230144059"/>
              </p:ext>
            </p:extLst>
          </p:nvPr>
        </p:nvGraphicFramePr>
        <p:xfrm>
          <a:off x="1428799" y="3991868"/>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25 Kg</a:t>
                      </a:r>
                    </a:p>
                  </a:txBody>
                  <a:tcPr/>
                </a:tc>
                <a:tc>
                  <a:txBody>
                    <a:bodyPr/>
                    <a:lstStyle/>
                    <a:p>
                      <a:pPr algn="ctr"/>
                      <a:r>
                        <a:rPr lang="en-US" sz="1400" dirty="0"/>
                        <a:t>155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7" name="Table 16">
            <a:extLst>
              <a:ext uri="{FF2B5EF4-FFF2-40B4-BE49-F238E27FC236}">
                <a16:creationId xmlns:a16="http://schemas.microsoft.com/office/drawing/2014/main" id="{C319D6AA-AB32-A4FF-7110-1E6424D3180C}"/>
              </a:ext>
            </a:extLst>
          </p:cNvPr>
          <p:cNvGraphicFramePr>
            <a:graphicFrameLocks noGrp="1"/>
          </p:cNvGraphicFramePr>
          <p:nvPr>
            <p:extLst>
              <p:ext uri="{D42A27DB-BD31-4B8C-83A1-F6EECF244321}">
                <p14:modId xmlns:p14="http://schemas.microsoft.com/office/powerpoint/2010/main" val="158044330"/>
              </p:ext>
            </p:extLst>
          </p:nvPr>
        </p:nvGraphicFramePr>
        <p:xfrm>
          <a:off x="1428802" y="4361087"/>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35 Kg</a:t>
                      </a:r>
                    </a:p>
                  </a:txBody>
                  <a:tcPr/>
                </a:tc>
                <a:tc>
                  <a:txBody>
                    <a:bodyPr/>
                    <a:lstStyle/>
                    <a:p>
                      <a:pPr algn="ctr"/>
                      <a:r>
                        <a:rPr lang="en-US" sz="1400" dirty="0"/>
                        <a:t>115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8" name="Table 17">
            <a:extLst>
              <a:ext uri="{FF2B5EF4-FFF2-40B4-BE49-F238E27FC236}">
                <a16:creationId xmlns:a16="http://schemas.microsoft.com/office/drawing/2014/main" id="{61F9F7A0-69A5-FD0B-49A3-1E7744465B51}"/>
              </a:ext>
            </a:extLst>
          </p:cNvPr>
          <p:cNvGraphicFramePr>
            <a:graphicFrameLocks noGrp="1"/>
          </p:cNvGraphicFramePr>
          <p:nvPr>
            <p:extLst>
              <p:ext uri="{D42A27DB-BD31-4B8C-83A1-F6EECF244321}">
                <p14:modId xmlns:p14="http://schemas.microsoft.com/office/powerpoint/2010/main" val="839475799"/>
              </p:ext>
            </p:extLst>
          </p:nvPr>
        </p:nvGraphicFramePr>
        <p:xfrm>
          <a:off x="1428802" y="4729877"/>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7</a:t>
                      </a:r>
                    </a:p>
                  </a:txBody>
                  <a:tcPr/>
                </a:tc>
                <a:tc>
                  <a:txBody>
                    <a:bodyPr/>
                    <a:lstStyle/>
                    <a:p>
                      <a:pPr algn="ctr"/>
                      <a:r>
                        <a:rPr lang="en-US" sz="1400" dirty="0"/>
                        <a:t>15 Kg</a:t>
                      </a:r>
                    </a:p>
                  </a:txBody>
                  <a:tcPr/>
                </a:tc>
                <a:tc>
                  <a:txBody>
                    <a:bodyPr/>
                    <a:lstStyle/>
                    <a:p>
                      <a:pPr algn="ctr"/>
                      <a:r>
                        <a:rPr lang="en-US" sz="1400" dirty="0"/>
                        <a:t>93</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spTree>
    <p:extLst>
      <p:ext uri="{BB962C8B-B14F-4D97-AF65-F5344CB8AC3E}">
        <p14:creationId xmlns:p14="http://schemas.microsoft.com/office/powerpoint/2010/main" val="400978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56839-4FD6-9339-F7A0-688AAB43D30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050279-66DA-A8F2-4351-0687F5B2EEE7}"/>
              </a:ext>
            </a:extLst>
          </p:cNvPr>
          <p:cNvPicPr>
            <a:picLocks/>
          </p:cNvPicPr>
          <p:nvPr/>
        </p:nvPicPr>
        <p:blipFill>
          <a:blip r:embed="rId2"/>
          <a:stretch>
            <a:fillRect/>
          </a:stretch>
        </p:blipFill>
        <p:spPr>
          <a:xfrm>
            <a:off x="-68921" y="5929314"/>
            <a:ext cx="12308114" cy="1063680"/>
          </a:xfrm>
          <a:prstGeom prst="rect">
            <a:avLst/>
          </a:prstGeom>
        </p:spPr>
      </p:pic>
      <p:pic>
        <p:nvPicPr>
          <p:cNvPr id="3074" name="Picture 2" descr="Predict PNG Transparent Images Free Download | Vector Files | Pngtree">
            <a:extLst>
              <a:ext uri="{FF2B5EF4-FFF2-40B4-BE49-F238E27FC236}">
                <a16:creationId xmlns:a16="http://schemas.microsoft.com/office/drawing/2014/main" id="{052B2569-CD86-EBE1-8FCC-58F9B6A68D4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21" y="5614074"/>
            <a:ext cx="2024360" cy="202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62DEA33-04BF-5937-A37C-AC0607A6CA00}"/>
              </a:ext>
            </a:extLst>
          </p:cNvPr>
          <p:cNvPicPr>
            <a:picLocks/>
          </p:cNvPicPr>
          <p:nvPr/>
        </p:nvPicPr>
        <p:blipFill>
          <a:blip r:embed="rId2"/>
          <a:stretch>
            <a:fillRect/>
          </a:stretch>
        </p:blipFill>
        <p:spPr>
          <a:xfrm>
            <a:off x="-58056" y="-115208"/>
            <a:ext cx="12308114" cy="1333500"/>
          </a:xfrm>
          <a:prstGeom prst="rect">
            <a:avLst/>
          </a:prstGeom>
        </p:spPr>
      </p:pic>
      <p:pic>
        <p:nvPicPr>
          <p:cNvPr id="12" name="Picture 4" descr="Home – Planet">
            <a:extLst>
              <a:ext uri="{FF2B5EF4-FFF2-40B4-BE49-F238E27FC236}">
                <a16:creationId xmlns:a16="http://schemas.microsoft.com/office/drawing/2014/main" id="{53AFF5D1-0426-5007-2C71-6F85F6BC4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26" y="5896"/>
            <a:ext cx="2611022" cy="11457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99B76B7-F67B-5110-FD72-43BF46B96ABD}"/>
              </a:ext>
            </a:extLst>
          </p:cNvPr>
          <p:cNvGrpSpPr/>
          <p:nvPr/>
        </p:nvGrpSpPr>
        <p:grpSpPr>
          <a:xfrm>
            <a:off x="8803346" y="58766"/>
            <a:ext cx="3388653" cy="1043369"/>
            <a:chOff x="6076930" y="399008"/>
            <a:chExt cx="6115070" cy="1882835"/>
          </a:xfrm>
        </p:grpSpPr>
        <p:pic>
          <p:nvPicPr>
            <p:cNvPr id="14" name="Picture 2" descr="Logo Università di Napoli Federico II">
              <a:extLst>
                <a:ext uri="{FF2B5EF4-FFF2-40B4-BE49-F238E27FC236}">
                  <a16:creationId xmlns:a16="http://schemas.microsoft.com/office/drawing/2014/main" id="{6FE10AD0-B36D-2B79-4869-FD504A7C99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19"/>
            <a:stretch>
              <a:fillRect/>
            </a:stretch>
          </p:blipFill>
          <p:spPr bwMode="auto">
            <a:xfrm>
              <a:off x="7985051" y="399008"/>
              <a:ext cx="4206949" cy="18500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Master Degree | International Relations | Italia">
              <a:extLst>
                <a:ext uri="{FF2B5EF4-FFF2-40B4-BE49-F238E27FC236}">
                  <a16:creationId xmlns:a16="http://schemas.microsoft.com/office/drawing/2014/main" id="{80DF00ED-48A1-668F-E8C8-0F635F44A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30" y="431780"/>
              <a:ext cx="1850063" cy="185006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E06024C7-398C-7873-1B71-07CF46CC428B}"/>
              </a:ext>
            </a:extLst>
          </p:cNvPr>
          <p:cNvSpPr txBox="1"/>
          <p:nvPr/>
        </p:nvSpPr>
        <p:spPr>
          <a:xfrm>
            <a:off x="1474501" y="6256922"/>
            <a:ext cx="9242995" cy="369332"/>
          </a:xfrm>
          <a:prstGeom prst="rect">
            <a:avLst/>
          </a:prstGeom>
          <a:noFill/>
        </p:spPr>
        <p:txBody>
          <a:bodyPr wrap="square">
            <a:spAutoFit/>
          </a:bodyPr>
          <a:lstStyle/>
          <a:p>
            <a:pPr algn="ctr">
              <a:buNone/>
            </a:pPr>
            <a:r>
              <a:rPr lang="en-US" sz="1800" b="1" dirty="0">
                <a:solidFill>
                  <a:schemeClr val="bg1"/>
                </a:solidFill>
              </a:rPr>
              <a:t>Predictive Analytics of Climate Stress Impact on the Italian Mediterranean Buffalo</a:t>
            </a:r>
          </a:p>
        </p:txBody>
      </p:sp>
      <p:graphicFrame>
        <p:nvGraphicFramePr>
          <p:cNvPr id="2" name="Table 1">
            <a:extLst>
              <a:ext uri="{FF2B5EF4-FFF2-40B4-BE49-F238E27FC236}">
                <a16:creationId xmlns:a16="http://schemas.microsoft.com/office/drawing/2014/main" id="{A190711F-6D0E-2BC5-D513-FBDB27AA2E21}"/>
              </a:ext>
            </a:extLst>
          </p:cNvPr>
          <p:cNvGraphicFramePr>
            <a:graphicFrameLocks noGrp="1"/>
          </p:cNvGraphicFramePr>
          <p:nvPr>
            <p:extLst>
              <p:ext uri="{D42A27DB-BD31-4B8C-83A1-F6EECF244321}">
                <p14:modId xmlns:p14="http://schemas.microsoft.com/office/powerpoint/2010/main" val="2963266523"/>
              </p:ext>
            </p:extLst>
          </p:nvPr>
        </p:nvGraphicFramePr>
        <p:xfrm>
          <a:off x="1428800" y="1930276"/>
          <a:ext cx="9334395" cy="370840"/>
        </p:xfrm>
        <a:graphic>
          <a:graphicData uri="http://schemas.openxmlformats.org/drawingml/2006/table">
            <a:tbl>
              <a:tblPr firstRow="1" bandRow="1">
                <a:tableStyleId>{5C22544A-7EE6-4342-B048-85BDC9FD1C3A}</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err="1"/>
                        <a:t>Animal_ID</a:t>
                      </a:r>
                      <a:endParaRPr lang="en-US" sz="1400" dirty="0"/>
                    </a:p>
                  </a:txBody>
                  <a:tcPr/>
                </a:tc>
                <a:tc>
                  <a:txBody>
                    <a:bodyPr/>
                    <a:lstStyle/>
                    <a:p>
                      <a:pPr algn="ctr"/>
                      <a:r>
                        <a:rPr lang="en-US" sz="1400" dirty="0" err="1"/>
                        <a:t>Farm_ID</a:t>
                      </a:r>
                      <a:endParaRPr lang="en-US" sz="1400" dirty="0"/>
                    </a:p>
                  </a:txBody>
                  <a:tcPr/>
                </a:tc>
                <a:tc>
                  <a:txBody>
                    <a:bodyPr/>
                    <a:lstStyle/>
                    <a:p>
                      <a:pPr algn="ctr"/>
                      <a:r>
                        <a:rPr lang="en-US" sz="1400" dirty="0"/>
                        <a:t>Date</a:t>
                      </a:r>
                    </a:p>
                  </a:txBody>
                  <a:tcPr/>
                </a:tc>
                <a:tc>
                  <a:txBody>
                    <a:bodyPr/>
                    <a:lstStyle/>
                    <a:p>
                      <a:pPr algn="ctr"/>
                      <a:r>
                        <a:rPr lang="en-US" sz="1400" dirty="0"/>
                        <a:t>Age</a:t>
                      </a:r>
                    </a:p>
                  </a:txBody>
                  <a:tcPr/>
                </a:tc>
                <a:tc>
                  <a:txBody>
                    <a:bodyPr/>
                    <a:lstStyle/>
                    <a:p>
                      <a:pPr algn="ctr"/>
                      <a:r>
                        <a:rPr lang="en-US" sz="1400" dirty="0"/>
                        <a:t>MILK</a:t>
                      </a:r>
                    </a:p>
                  </a:txBody>
                  <a:tcPr/>
                </a:tc>
                <a:tc>
                  <a:txBody>
                    <a:bodyPr/>
                    <a:lstStyle/>
                    <a:p>
                      <a:pPr algn="ctr"/>
                      <a:r>
                        <a:rPr lang="en-US" sz="1400" dirty="0"/>
                        <a:t>DIM</a:t>
                      </a:r>
                    </a:p>
                  </a:txBody>
                  <a:tcPr/>
                </a:tc>
                <a:tc>
                  <a:txBody>
                    <a:bodyPr/>
                    <a:lstStyle/>
                    <a:p>
                      <a:pPr algn="ctr"/>
                      <a:r>
                        <a:rPr lang="en-US" sz="1400" dirty="0"/>
                        <a:t>Protein</a:t>
                      </a:r>
                    </a:p>
                  </a:txBody>
                  <a:tcPr/>
                </a:tc>
                <a:tc>
                  <a:txBody>
                    <a:bodyPr/>
                    <a:lstStyle/>
                    <a:p>
                      <a:pPr algn="ctr"/>
                      <a:r>
                        <a:rPr lang="en-US" sz="1400" dirty="0"/>
                        <a:t>Fat</a:t>
                      </a:r>
                    </a:p>
                  </a:txBody>
                  <a:tcPr/>
                </a:tc>
                <a:tc>
                  <a:txBody>
                    <a:bodyPr/>
                    <a:lstStyle/>
                    <a:p>
                      <a:pPr algn="ctr"/>
                      <a:r>
                        <a:rPr lang="en-US" sz="1400" dirty="0"/>
                        <a:t>SCC</a:t>
                      </a:r>
                    </a:p>
                  </a:txBody>
                  <a:tcPr/>
                </a:tc>
                <a:extLst>
                  <a:ext uri="{0D108BD9-81ED-4DB2-BD59-A6C34878D82A}">
                    <a16:rowId xmlns:a16="http://schemas.microsoft.com/office/drawing/2014/main" val="4040833211"/>
                  </a:ext>
                </a:extLst>
              </a:tr>
            </a:tbl>
          </a:graphicData>
        </a:graphic>
      </p:graphicFrame>
      <p:graphicFrame>
        <p:nvGraphicFramePr>
          <p:cNvPr id="3" name="Table 2">
            <a:extLst>
              <a:ext uri="{FF2B5EF4-FFF2-40B4-BE49-F238E27FC236}">
                <a16:creationId xmlns:a16="http://schemas.microsoft.com/office/drawing/2014/main" id="{BB842D63-E953-9355-8E5E-EA2A76982E7D}"/>
              </a:ext>
            </a:extLst>
          </p:cNvPr>
          <p:cNvGraphicFramePr>
            <a:graphicFrameLocks noGrp="1"/>
          </p:cNvGraphicFramePr>
          <p:nvPr>
            <p:extLst>
              <p:ext uri="{D42A27DB-BD31-4B8C-83A1-F6EECF244321}">
                <p14:modId xmlns:p14="http://schemas.microsoft.com/office/powerpoint/2010/main" val="56896882"/>
              </p:ext>
            </p:extLst>
          </p:nvPr>
        </p:nvGraphicFramePr>
        <p:xfrm>
          <a:off x="1428799" y="2299066"/>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4</a:t>
                      </a:r>
                    </a:p>
                  </a:txBody>
                  <a:tcPr/>
                </a:tc>
                <a:tc>
                  <a:txBody>
                    <a:bodyPr/>
                    <a:lstStyle/>
                    <a:p>
                      <a:pPr algn="ctr"/>
                      <a:r>
                        <a:rPr lang="en-US" sz="1400" dirty="0"/>
                        <a:t>20 Kg</a:t>
                      </a:r>
                    </a:p>
                  </a:txBody>
                  <a:tcPr/>
                </a:tc>
                <a:tc>
                  <a:txBody>
                    <a:bodyPr/>
                    <a:lstStyle/>
                    <a:p>
                      <a:pPr algn="ctr"/>
                      <a:r>
                        <a:rPr lang="en-US" sz="1400" dirty="0"/>
                        <a:t>154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4" name="Table 3">
            <a:extLst>
              <a:ext uri="{FF2B5EF4-FFF2-40B4-BE49-F238E27FC236}">
                <a16:creationId xmlns:a16="http://schemas.microsoft.com/office/drawing/2014/main" id="{1256F301-6FCD-D325-CDAA-6D4433927061}"/>
              </a:ext>
            </a:extLst>
          </p:cNvPr>
          <p:cNvGraphicFramePr>
            <a:graphicFrameLocks noGrp="1"/>
          </p:cNvGraphicFramePr>
          <p:nvPr>
            <p:extLst>
              <p:ext uri="{D42A27DB-BD31-4B8C-83A1-F6EECF244321}">
                <p14:modId xmlns:p14="http://schemas.microsoft.com/office/powerpoint/2010/main" val="695341444"/>
              </p:ext>
            </p:extLst>
          </p:nvPr>
        </p:nvGraphicFramePr>
        <p:xfrm>
          <a:off x="1428799" y="2674793"/>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6</a:t>
                      </a:r>
                    </a:p>
                  </a:txBody>
                  <a:tcPr/>
                </a:tc>
                <a:tc>
                  <a:txBody>
                    <a:bodyPr/>
                    <a:lstStyle/>
                    <a:p>
                      <a:pPr algn="ctr"/>
                      <a:r>
                        <a:rPr lang="en-US" sz="1400" dirty="0"/>
                        <a:t>35 Kg</a:t>
                      </a:r>
                    </a:p>
                  </a:txBody>
                  <a:tcPr/>
                </a:tc>
                <a:tc>
                  <a:txBody>
                    <a:bodyPr/>
                    <a:lstStyle/>
                    <a:p>
                      <a:pPr algn="ctr"/>
                      <a:r>
                        <a:rPr lang="en-US" sz="1400" dirty="0"/>
                        <a:t>114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7" name="Table 6">
            <a:extLst>
              <a:ext uri="{FF2B5EF4-FFF2-40B4-BE49-F238E27FC236}">
                <a16:creationId xmlns:a16="http://schemas.microsoft.com/office/drawing/2014/main" id="{4578DD3B-3E1D-3EBB-13E6-E6F76E8582F9}"/>
              </a:ext>
            </a:extLst>
          </p:cNvPr>
          <p:cNvGraphicFramePr>
            <a:graphicFrameLocks noGrp="1"/>
          </p:cNvGraphicFramePr>
          <p:nvPr>
            <p:extLst>
              <p:ext uri="{D42A27DB-BD31-4B8C-83A1-F6EECF244321}">
                <p14:modId xmlns:p14="http://schemas.microsoft.com/office/powerpoint/2010/main" val="1746518324"/>
              </p:ext>
            </p:extLst>
          </p:nvPr>
        </p:nvGraphicFramePr>
        <p:xfrm>
          <a:off x="1428802" y="3043192"/>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25-01-01</a:t>
                      </a:r>
                    </a:p>
                  </a:txBody>
                  <a:tcPr/>
                </a:tc>
                <a:tc>
                  <a:txBody>
                    <a:bodyPr/>
                    <a:lstStyle/>
                    <a:p>
                      <a:pPr algn="ctr"/>
                      <a:r>
                        <a:rPr lang="en-US" sz="1400" dirty="0"/>
                        <a:t>5</a:t>
                      </a:r>
                    </a:p>
                  </a:txBody>
                  <a:tcPr/>
                </a:tc>
                <a:tc>
                  <a:txBody>
                    <a:bodyPr/>
                    <a:lstStyle/>
                    <a:p>
                      <a:pPr algn="ctr"/>
                      <a:r>
                        <a:rPr lang="en-US" sz="1400" dirty="0"/>
                        <a:t>15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8" name="Table 7">
            <a:extLst>
              <a:ext uri="{FF2B5EF4-FFF2-40B4-BE49-F238E27FC236}">
                <a16:creationId xmlns:a16="http://schemas.microsoft.com/office/drawing/2014/main" id="{811EEF54-82C5-3399-3C70-180B5934A668}"/>
              </a:ext>
            </a:extLst>
          </p:cNvPr>
          <p:cNvGraphicFramePr>
            <a:graphicFrameLocks noGrp="1"/>
          </p:cNvGraphicFramePr>
          <p:nvPr>
            <p:extLst>
              <p:ext uri="{D42A27DB-BD31-4B8C-83A1-F6EECF244321}">
                <p14:modId xmlns:p14="http://schemas.microsoft.com/office/powerpoint/2010/main" val="21880500"/>
              </p:ext>
            </p:extLst>
          </p:nvPr>
        </p:nvGraphicFramePr>
        <p:xfrm>
          <a:off x="1428802" y="3411982"/>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7</a:t>
                      </a:r>
                    </a:p>
                  </a:txBody>
                  <a:tcPr/>
                </a:tc>
                <a:tc>
                  <a:txBody>
                    <a:bodyPr/>
                    <a:lstStyle/>
                    <a:p>
                      <a:pPr algn="ctr"/>
                      <a:r>
                        <a:rPr lang="en-US" sz="1400" dirty="0"/>
                        <a:t>30 Kg</a:t>
                      </a:r>
                    </a:p>
                  </a:txBody>
                  <a:tcPr/>
                </a:tc>
                <a:tc>
                  <a:txBody>
                    <a:bodyPr/>
                    <a:lstStyle/>
                    <a:p>
                      <a:pPr algn="ctr"/>
                      <a:r>
                        <a:rPr lang="en-US" sz="1400" dirty="0"/>
                        <a:t>94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0" name="Table 9">
            <a:extLst>
              <a:ext uri="{FF2B5EF4-FFF2-40B4-BE49-F238E27FC236}">
                <a16:creationId xmlns:a16="http://schemas.microsoft.com/office/drawing/2014/main" id="{71F225AF-041E-E9E8-0ED8-29B7FE06A21D}"/>
              </a:ext>
            </a:extLst>
          </p:cNvPr>
          <p:cNvGraphicFramePr>
            <a:graphicFrameLocks noGrp="1"/>
          </p:cNvGraphicFramePr>
          <p:nvPr>
            <p:extLst>
              <p:ext uri="{D42A27DB-BD31-4B8C-83A1-F6EECF244321}">
                <p14:modId xmlns:p14="http://schemas.microsoft.com/office/powerpoint/2010/main" val="1069923382"/>
              </p:ext>
            </p:extLst>
          </p:nvPr>
        </p:nvGraphicFramePr>
        <p:xfrm>
          <a:off x="1428799" y="3767848"/>
          <a:ext cx="9334395" cy="370840"/>
        </p:xfrm>
        <a:graphic>
          <a:graphicData uri="http://schemas.openxmlformats.org/drawingml/2006/table">
            <a:tbl>
              <a:tblPr firstRow="1" bandRow="1">
                <a:tableStyleId>{F5AB1C69-6EDB-4FF4-983F-18BD219EF322}</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1003</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5</a:t>
                      </a:r>
                    </a:p>
                  </a:txBody>
                  <a:tcPr/>
                </a:tc>
                <a:tc>
                  <a:txBody>
                    <a:bodyPr/>
                    <a:lstStyle/>
                    <a:p>
                      <a:pPr algn="ctr"/>
                      <a:r>
                        <a:rPr lang="en-US" sz="1400" dirty="0"/>
                        <a:t>20 Kg</a:t>
                      </a:r>
                    </a:p>
                  </a:txBody>
                  <a:tcPr/>
                </a:tc>
                <a:tc>
                  <a:txBody>
                    <a:bodyPr/>
                    <a:lstStyle/>
                    <a:p>
                      <a:pPr algn="ctr"/>
                      <a:r>
                        <a:rPr lang="en-US" sz="1400" dirty="0"/>
                        <a:t>204</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6" name="Table 15">
            <a:extLst>
              <a:ext uri="{FF2B5EF4-FFF2-40B4-BE49-F238E27FC236}">
                <a16:creationId xmlns:a16="http://schemas.microsoft.com/office/drawing/2014/main" id="{E3A2E539-8C32-6138-95FC-4B5A50E21D23}"/>
              </a:ext>
            </a:extLst>
          </p:cNvPr>
          <p:cNvGraphicFramePr>
            <a:graphicFrameLocks noGrp="1"/>
          </p:cNvGraphicFramePr>
          <p:nvPr>
            <p:extLst>
              <p:ext uri="{D42A27DB-BD31-4B8C-83A1-F6EECF244321}">
                <p14:modId xmlns:p14="http://schemas.microsoft.com/office/powerpoint/2010/main" val="783316111"/>
              </p:ext>
            </p:extLst>
          </p:nvPr>
        </p:nvGraphicFramePr>
        <p:xfrm>
          <a:off x="1428799" y="4131604"/>
          <a:ext cx="9334395" cy="370840"/>
        </p:xfrm>
        <a:graphic>
          <a:graphicData uri="http://schemas.openxmlformats.org/drawingml/2006/table">
            <a:tbl>
              <a:tblPr firstRow="1" bandRow="1">
                <a:tableStyleId>{93296810-A885-4BE3-A3E7-6D5BEEA58F35}</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1001</a:t>
                      </a:r>
                    </a:p>
                  </a:txBody>
                  <a:tcPr/>
                </a:tc>
                <a:tc>
                  <a:txBody>
                    <a:bodyPr/>
                    <a:lstStyle/>
                    <a:p>
                      <a:pPr algn="ctr"/>
                      <a:r>
                        <a:rPr lang="en-US" sz="1400" dirty="0"/>
                        <a:t>102</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25 Kg</a:t>
                      </a:r>
                    </a:p>
                  </a:txBody>
                  <a:tcPr/>
                </a:tc>
                <a:tc>
                  <a:txBody>
                    <a:bodyPr/>
                    <a:lstStyle/>
                    <a:p>
                      <a:pPr algn="ctr"/>
                      <a:r>
                        <a:rPr lang="en-US" sz="1400" dirty="0"/>
                        <a:t>155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7" name="Table 16">
            <a:extLst>
              <a:ext uri="{FF2B5EF4-FFF2-40B4-BE49-F238E27FC236}">
                <a16:creationId xmlns:a16="http://schemas.microsoft.com/office/drawing/2014/main" id="{F582B2D0-E0F6-A306-9A8B-AF040CF4D0A5}"/>
              </a:ext>
            </a:extLst>
          </p:cNvPr>
          <p:cNvGraphicFramePr>
            <a:graphicFrameLocks noGrp="1"/>
          </p:cNvGraphicFramePr>
          <p:nvPr>
            <p:extLst>
              <p:ext uri="{D42A27DB-BD31-4B8C-83A1-F6EECF244321}">
                <p14:modId xmlns:p14="http://schemas.microsoft.com/office/powerpoint/2010/main" val="1696111004"/>
              </p:ext>
            </p:extLst>
          </p:nvPr>
        </p:nvGraphicFramePr>
        <p:xfrm>
          <a:off x="1428802" y="4500823"/>
          <a:ext cx="9334395" cy="370840"/>
        </p:xfrm>
        <a:graphic>
          <a:graphicData uri="http://schemas.openxmlformats.org/drawingml/2006/table">
            <a:tbl>
              <a:tblPr firstRow="1" bandRow="1">
                <a:tableStyleId>{0505E3EF-67EA-436B-97B2-0124C06EBD24}</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1004</a:t>
                      </a:r>
                    </a:p>
                  </a:txBody>
                  <a:tcPr/>
                </a:tc>
                <a:tc>
                  <a:txBody>
                    <a:bodyPr/>
                    <a:lstStyle/>
                    <a:p>
                      <a:pPr algn="ctr"/>
                      <a:r>
                        <a:rPr lang="en-US" sz="1400" dirty="0"/>
                        <a:t>103</a:t>
                      </a:r>
                    </a:p>
                  </a:txBody>
                  <a:tcPr/>
                </a:tc>
                <a:tc>
                  <a:txBody>
                    <a:bodyPr/>
                    <a:lstStyle/>
                    <a:p>
                      <a:pPr algn="ctr"/>
                      <a:r>
                        <a:rPr lang="en-US" sz="1400" dirty="0"/>
                        <a:t>25-01-02</a:t>
                      </a:r>
                    </a:p>
                  </a:txBody>
                  <a:tcPr/>
                </a:tc>
                <a:tc>
                  <a:txBody>
                    <a:bodyPr/>
                    <a:lstStyle/>
                    <a:p>
                      <a:pPr algn="ctr"/>
                      <a:r>
                        <a:rPr lang="en-US" sz="1400" dirty="0"/>
                        <a:t>4</a:t>
                      </a:r>
                    </a:p>
                  </a:txBody>
                  <a:tcPr/>
                </a:tc>
                <a:tc>
                  <a:txBody>
                    <a:bodyPr/>
                    <a:lstStyle/>
                    <a:p>
                      <a:pPr algn="ctr"/>
                      <a:r>
                        <a:rPr lang="en-US" sz="1400" dirty="0"/>
                        <a:t>35 Kg</a:t>
                      </a:r>
                    </a:p>
                  </a:txBody>
                  <a:tcPr/>
                </a:tc>
                <a:tc>
                  <a:txBody>
                    <a:bodyPr/>
                    <a:lstStyle/>
                    <a:p>
                      <a:pPr algn="ctr"/>
                      <a:r>
                        <a:rPr lang="en-US" sz="1400" dirty="0"/>
                        <a:t>115</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graphicFrame>
        <p:nvGraphicFramePr>
          <p:cNvPr id="18" name="Table 17">
            <a:extLst>
              <a:ext uri="{FF2B5EF4-FFF2-40B4-BE49-F238E27FC236}">
                <a16:creationId xmlns:a16="http://schemas.microsoft.com/office/drawing/2014/main" id="{4A89309E-0F07-513C-731D-F169011A8EBF}"/>
              </a:ext>
            </a:extLst>
          </p:cNvPr>
          <p:cNvGraphicFramePr>
            <a:graphicFrameLocks noGrp="1"/>
          </p:cNvGraphicFramePr>
          <p:nvPr>
            <p:extLst>
              <p:ext uri="{D42A27DB-BD31-4B8C-83A1-F6EECF244321}">
                <p14:modId xmlns:p14="http://schemas.microsoft.com/office/powerpoint/2010/main" val="325173980"/>
              </p:ext>
            </p:extLst>
          </p:nvPr>
        </p:nvGraphicFramePr>
        <p:xfrm>
          <a:off x="1428802" y="4869613"/>
          <a:ext cx="9334395" cy="370840"/>
        </p:xfrm>
        <a:graphic>
          <a:graphicData uri="http://schemas.openxmlformats.org/drawingml/2006/table">
            <a:tbl>
              <a:tblPr firstRow="1" bandRow="1">
                <a:tableStyleId>{00A15C55-8517-42AA-B614-E9B94910E393}</a:tableStyleId>
              </a:tblPr>
              <a:tblGrid>
                <a:gridCol w="1037155">
                  <a:extLst>
                    <a:ext uri="{9D8B030D-6E8A-4147-A177-3AD203B41FA5}">
                      <a16:colId xmlns:a16="http://schemas.microsoft.com/office/drawing/2014/main" val="1146569955"/>
                    </a:ext>
                  </a:extLst>
                </a:gridCol>
                <a:gridCol w="1037155">
                  <a:extLst>
                    <a:ext uri="{9D8B030D-6E8A-4147-A177-3AD203B41FA5}">
                      <a16:colId xmlns:a16="http://schemas.microsoft.com/office/drawing/2014/main" val="2660197149"/>
                    </a:ext>
                  </a:extLst>
                </a:gridCol>
                <a:gridCol w="1037155">
                  <a:extLst>
                    <a:ext uri="{9D8B030D-6E8A-4147-A177-3AD203B41FA5}">
                      <a16:colId xmlns:a16="http://schemas.microsoft.com/office/drawing/2014/main" val="2331023951"/>
                    </a:ext>
                  </a:extLst>
                </a:gridCol>
                <a:gridCol w="1037155">
                  <a:extLst>
                    <a:ext uri="{9D8B030D-6E8A-4147-A177-3AD203B41FA5}">
                      <a16:colId xmlns:a16="http://schemas.microsoft.com/office/drawing/2014/main" val="424160495"/>
                    </a:ext>
                  </a:extLst>
                </a:gridCol>
                <a:gridCol w="1037155">
                  <a:extLst>
                    <a:ext uri="{9D8B030D-6E8A-4147-A177-3AD203B41FA5}">
                      <a16:colId xmlns:a16="http://schemas.microsoft.com/office/drawing/2014/main" val="2471762769"/>
                    </a:ext>
                  </a:extLst>
                </a:gridCol>
                <a:gridCol w="1037155">
                  <a:extLst>
                    <a:ext uri="{9D8B030D-6E8A-4147-A177-3AD203B41FA5}">
                      <a16:colId xmlns:a16="http://schemas.microsoft.com/office/drawing/2014/main" val="322357064"/>
                    </a:ext>
                  </a:extLst>
                </a:gridCol>
                <a:gridCol w="1037155">
                  <a:extLst>
                    <a:ext uri="{9D8B030D-6E8A-4147-A177-3AD203B41FA5}">
                      <a16:colId xmlns:a16="http://schemas.microsoft.com/office/drawing/2014/main" val="3817627946"/>
                    </a:ext>
                  </a:extLst>
                </a:gridCol>
                <a:gridCol w="1037155">
                  <a:extLst>
                    <a:ext uri="{9D8B030D-6E8A-4147-A177-3AD203B41FA5}">
                      <a16:colId xmlns:a16="http://schemas.microsoft.com/office/drawing/2014/main" val="3989732445"/>
                    </a:ext>
                  </a:extLst>
                </a:gridCol>
                <a:gridCol w="1037155">
                  <a:extLst>
                    <a:ext uri="{9D8B030D-6E8A-4147-A177-3AD203B41FA5}">
                      <a16:colId xmlns:a16="http://schemas.microsoft.com/office/drawing/2014/main" val="1897397491"/>
                    </a:ext>
                  </a:extLst>
                </a:gridCol>
              </a:tblGrid>
              <a:tr h="370840">
                <a:tc>
                  <a:txBody>
                    <a:bodyPr/>
                    <a:lstStyle/>
                    <a:p>
                      <a:pPr algn="ctr"/>
                      <a:r>
                        <a:rPr lang="en-US" sz="1400" dirty="0"/>
                        <a:t>1002</a:t>
                      </a:r>
                    </a:p>
                  </a:txBody>
                  <a:tcPr/>
                </a:tc>
                <a:tc>
                  <a:txBody>
                    <a:bodyPr/>
                    <a:lstStyle/>
                    <a:p>
                      <a:pPr algn="ctr"/>
                      <a:r>
                        <a:rPr lang="en-US" sz="1400" dirty="0"/>
                        <a:t>103</a:t>
                      </a:r>
                    </a:p>
                  </a:txBody>
                  <a:tcPr/>
                </a:tc>
                <a:tc>
                  <a:txBody>
                    <a:bodyPr/>
                    <a:lstStyle/>
                    <a:p>
                      <a:pPr algn="ctr"/>
                      <a:r>
                        <a:rPr lang="en-US" sz="1400" dirty="0"/>
                        <a:t>25-01-01</a:t>
                      </a:r>
                    </a:p>
                  </a:txBody>
                  <a:tcPr/>
                </a:tc>
                <a:tc>
                  <a:txBody>
                    <a:bodyPr/>
                    <a:lstStyle/>
                    <a:p>
                      <a:pPr algn="ctr"/>
                      <a:r>
                        <a:rPr lang="en-US" sz="1400" dirty="0"/>
                        <a:t>7</a:t>
                      </a:r>
                    </a:p>
                  </a:txBody>
                  <a:tcPr/>
                </a:tc>
                <a:tc>
                  <a:txBody>
                    <a:bodyPr/>
                    <a:lstStyle/>
                    <a:p>
                      <a:pPr algn="ctr"/>
                      <a:r>
                        <a:rPr lang="en-US" sz="1400" dirty="0"/>
                        <a:t>15 Kg</a:t>
                      </a:r>
                    </a:p>
                  </a:txBody>
                  <a:tcPr/>
                </a:tc>
                <a:tc>
                  <a:txBody>
                    <a:bodyPr/>
                    <a:lstStyle/>
                    <a:p>
                      <a:pPr algn="ctr"/>
                      <a:r>
                        <a:rPr lang="en-US" sz="1400" dirty="0"/>
                        <a:t>93</a:t>
                      </a:r>
                    </a:p>
                  </a:txBody>
                  <a:tcPr/>
                </a:tc>
                <a:tc>
                  <a:txBody>
                    <a:bodyPr/>
                    <a:lstStyle/>
                    <a:p>
                      <a:pPr algn="ctr"/>
                      <a:r>
                        <a:rPr lang="en-US" sz="1400" dirty="0"/>
                        <a:t>10%</a:t>
                      </a:r>
                    </a:p>
                  </a:txBody>
                  <a:tcPr/>
                </a:tc>
                <a:tc>
                  <a:txBody>
                    <a:bodyPr/>
                    <a:lstStyle/>
                    <a:p>
                      <a:pPr algn="ctr"/>
                      <a:r>
                        <a:rPr lang="en-US" sz="1400" dirty="0"/>
                        <a:t>12%</a:t>
                      </a:r>
                    </a:p>
                  </a:txBody>
                  <a:tcPr/>
                </a:tc>
                <a:tc>
                  <a:txBody>
                    <a:bodyPr/>
                    <a:lstStyle/>
                    <a:p>
                      <a:pPr algn="ctr"/>
                      <a:r>
                        <a:rPr lang="en-US" sz="1400" dirty="0"/>
                        <a:t>200K/mm</a:t>
                      </a:r>
                    </a:p>
                  </a:txBody>
                  <a:tcPr/>
                </a:tc>
                <a:extLst>
                  <a:ext uri="{0D108BD9-81ED-4DB2-BD59-A6C34878D82A}">
                    <a16:rowId xmlns:a16="http://schemas.microsoft.com/office/drawing/2014/main" val="4040833211"/>
                  </a:ext>
                </a:extLst>
              </a:tr>
            </a:tbl>
          </a:graphicData>
        </a:graphic>
      </p:graphicFrame>
    </p:spTree>
    <p:extLst>
      <p:ext uri="{BB962C8B-B14F-4D97-AF65-F5344CB8AC3E}">
        <p14:creationId xmlns:p14="http://schemas.microsoft.com/office/powerpoint/2010/main" val="414190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20048</TotalTime>
  <Words>2361</Words>
  <Application>Microsoft Macintosh PowerPoint</Application>
  <PresentationFormat>Widescreen</PresentationFormat>
  <Paragraphs>537</Paragraphs>
  <Slides>24</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System Font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Sheikh Ahmadi Gandab  Seyed Mohammad</dc:creator>
  <cp:lastModifiedBy>Sheikh Ahmadi Gandab  Seyed Mohammad</cp:lastModifiedBy>
  <cp:revision>11</cp:revision>
  <cp:lastPrinted>2025-11-14T12:07:20Z</cp:lastPrinted>
  <dcterms:created xsi:type="dcterms:W3CDTF">2025-11-09T12:04:34Z</dcterms:created>
  <dcterms:modified xsi:type="dcterms:W3CDTF">2025-12-04T17:28:21Z</dcterms:modified>
</cp:coreProperties>
</file>